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89" r:id="rId2"/>
    <p:sldId id="390" r:id="rId3"/>
    <p:sldId id="378" r:id="rId4"/>
    <p:sldId id="382" r:id="rId5"/>
    <p:sldId id="391" r:id="rId6"/>
    <p:sldId id="305" r:id="rId7"/>
    <p:sldId id="306" r:id="rId8"/>
    <p:sldId id="307" r:id="rId9"/>
    <p:sldId id="309" r:id="rId10"/>
    <p:sldId id="308" r:id="rId11"/>
    <p:sldId id="310" r:id="rId12"/>
    <p:sldId id="312" r:id="rId13"/>
    <p:sldId id="311" r:id="rId14"/>
    <p:sldId id="314" r:id="rId15"/>
    <p:sldId id="317" r:id="rId16"/>
    <p:sldId id="392" r:id="rId17"/>
    <p:sldId id="316" r:id="rId18"/>
    <p:sldId id="315" r:id="rId19"/>
    <p:sldId id="320" r:id="rId20"/>
    <p:sldId id="321" r:id="rId21"/>
    <p:sldId id="318" r:id="rId22"/>
    <p:sldId id="319" r:id="rId23"/>
    <p:sldId id="322" r:id="rId24"/>
    <p:sldId id="323" r:id="rId25"/>
    <p:sldId id="324" r:id="rId26"/>
    <p:sldId id="326" r:id="rId27"/>
    <p:sldId id="393" r:id="rId28"/>
    <p:sldId id="325" r:id="rId29"/>
    <p:sldId id="327" r:id="rId30"/>
    <p:sldId id="328" r:id="rId31"/>
    <p:sldId id="329" r:id="rId32"/>
    <p:sldId id="332" r:id="rId33"/>
    <p:sldId id="333" r:id="rId34"/>
    <p:sldId id="331" r:id="rId35"/>
    <p:sldId id="330" r:id="rId36"/>
    <p:sldId id="334" r:id="rId37"/>
    <p:sldId id="335" r:id="rId38"/>
    <p:sldId id="395" r:id="rId39"/>
    <p:sldId id="338" r:id="rId40"/>
    <p:sldId id="336" r:id="rId41"/>
    <p:sldId id="399" r:id="rId42"/>
    <p:sldId id="398" r:id="rId43"/>
    <p:sldId id="400" r:id="rId44"/>
    <p:sldId id="401" r:id="rId45"/>
    <p:sldId id="342" r:id="rId46"/>
    <p:sldId id="345" r:id="rId47"/>
    <p:sldId id="347" r:id="rId48"/>
    <p:sldId id="346" r:id="rId49"/>
    <p:sldId id="348" r:id="rId50"/>
    <p:sldId id="349" r:id="rId51"/>
    <p:sldId id="402" r:id="rId52"/>
    <p:sldId id="396" r:id="rId53"/>
    <p:sldId id="313" r:id="rId54"/>
    <p:sldId id="369" r:id="rId55"/>
    <p:sldId id="367" r:id="rId56"/>
    <p:sldId id="364" r:id="rId57"/>
    <p:sldId id="370" r:id="rId58"/>
    <p:sldId id="371" r:id="rId59"/>
    <p:sldId id="372" r:id="rId60"/>
    <p:sldId id="374" r:id="rId61"/>
    <p:sldId id="373" r:id="rId62"/>
    <p:sldId id="375" r:id="rId63"/>
    <p:sldId id="397" r:id="rId64"/>
    <p:sldId id="351" r:id="rId65"/>
    <p:sldId id="350" r:id="rId66"/>
    <p:sldId id="352" r:id="rId67"/>
    <p:sldId id="353" r:id="rId68"/>
    <p:sldId id="354" r:id="rId69"/>
    <p:sldId id="356" r:id="rId70"/>
    <p:sldId id="355" r:id="rId71"/>
    <p:sldId id="357" r:id="rId72"/>
    <p:sldId id="358" r:id="rId73"/>
    <p:sldId id="360" r:id="rId74"/>
    <p:sldId id="361" r:id="rId75"/>
    <p:sldId id="359" r:id="rId76"/>
    <p:sldId id="363" r:id="rId77"/>
    <p:sldId id="362" r:id="rId78"/>
    <p:sldId id="366" r:id="rId79"/>
    <p:sldId id="365" r:id="rId80"/>
    <p:sldId id="387" r:id="rId81"/>
    <p:sldId id="388" r:id="rId8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帐户" initials="M帐" lastIdx="1" clrIdx="0">
    <p:extLst>
      <p:ext uri="{19B8F6BF-5375-455C-9EA6-DF929625EA0E}">
        <p15:presenceInfo xmlns:p15="http://schemas.microsoft.com/office/powerpoint/2012/main" userId="2bea33e03a8b0a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50503"/>
    <a:srgbClr val="0000CC"/>
    <a:srgbClr val="002060"/>
    <a:srgbClr val="0033CC"/>
    <a:srgbClr val="F5E4D0"/>
    <a:srgbClr val="F7FAFF"/>
    <a:srgbClr val="BBE0E3"/>
    <a:srgbClr val="A5644E"/>
    <a:srgbClr val="A664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118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2F96D-D4BA-4B9A-8495-86B58C5F173B}" type="datetimeFigureOut">
              <a:rPr lang="zh-CN" altLang="en-US" smtClean="0"/>
              <a:t>2022/5/24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3A347-1DBF-48C0-9A81-BBB76E38F76D}" type="slidenum">
              <a:rPr lang="zh-CN" altLang="en-US" smtClean="0"/>
              <a:t>‹#›</a:t>
            </a:fld>
            <a:endParaRPr lang="zh-CN" altLang="en-US"/>
          </a:p>
        </p:txBody>
      </p:sp>
    </p:spTree>
    <p:extLst>
      <p:ext uri="{BB962C8B-B14F-4D97-AF65-F5344CB8AC3E}">
        <p14:creationId xmlns:p14="http://schemas.microsoft.com/office/powerpoint/2010/main" val="55401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636167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97327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67000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614606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390621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78063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185074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274643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221400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1223962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112BF2-22B9-40E6-B921-2348B1E38F25}" type="datetimeFigureOut">
              <a:rPr lang="zh-CN" altLang="en-US" smtClean="0"/>
              <a:t>2022/5/24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3519095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E112BF2-22B9-40E6-B921-2348B1E38F25}" type="datetimeFigureOut">
              <a:rPr lang="zh-CN" altLang="en-US" smtClean="0"/>
              <a:t>2022/5/24</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E31153-B9D5-44EC-9344-E8E27171DCB1}" type="slidenum">
              <a:rPr lang="zh-CN" altLang="en-US" smtClean="0"/>
              <a:t>‹#›</a:t>
            </a:fld>
            <a:endParaRPr lang="zh-CN" altLang="en-US"/>
          </a:p>
        </p:txBody>
      </p:sp>
    </p:spTree>
    <p:extLst>
      <p:ext uri="{BB962C8B-B14F-4D97-AF65-F5344CB8AC3E}">
        <p14:creationId xmlns:p14="http://schemas.microsoft.com/office/powerpoint/2010/main" val="1329354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64.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39.xml"/><Relationship Id="rId4" Type="http://schemas.openxmlformats.org/officeDocument/2006/relationships/slide" Target="slide2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64.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39.xml"/><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64.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39.xml"/><Relationship Id="rId4" Type="http://schemas.openxmlformats.org/officeDocument/2006/relationships/slide" Target="slide2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emf"/><Relationship Id="rId5" Type="http://schemas.microsoft.com/office/2007/relationships/hdphoto" Target="../media/hdphoto10.wdp"/><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9.wdp"/><Relationship Id="rId7"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29.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emf"/><Relationship Id="rId1" Type="http://schemas.openxmlformats.org/officeDocument/2006/relationships/slideLayout" Target="../slideLayouts/slideLayout7.xml"/><Relationship Id="rId5" Type="http://schemas.openxmlformats.org/officeDocument/2006/relationships/image" Target="../media/image32.emf"/><Relationship Id="rId4" Type="http://schemas.microsoft.com/office/2007/relationships/hdphoto" Target="../media/hdphoto9.wdp"/></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64.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39.xml"/><Relationship Id="rId4" Type="http://schemas.openxmlformats.org/officeDocument/2006/relationships/slide" Target="slide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64.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39.xml"/><Relationship Id="rId4" Type="http://schemas.openxmlformats.org/officeDocument/2006/relationships/slide" Target="slide28.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64.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53.xml"/><Relationship Id="rId5" Type="http://schemas.openxmlformats.org/officeDocument/2006/relationships/slide" Target="slide39.xml"/><Relationship Id="rId4" Type="http://schemas.openxmlformats.org/officeDocument/2006/relationships/slide" Target="slide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4"/>
          <p:cNvSpPr>
            <a:spLocks noChangeArrowheads="1"/>
          </p:cNvSpPr>
          <p:nvPr/>
        </p:nvSpPr>
        <p:spPr bwMode="auto">
          <a:xfrm>
            <a:off x="2314035" y="1204397"/>
            <a:ext cx="445388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None/>
            </a:pPr>
            <a:r>
              <a:rPr lang="en-US" altLang="zh-CN" sz="2800" b="1" dirty="0" smtClean="0">
                <a:latin typeface="微软雅黑" panose="020B0503020204020204" pitchFamily="34" charset="-122"/>
                <a:ea typeface="微软雅黑" panose="020B0503020204020204" pitchFamily="34" charset="-122"/>
                <a:cs typeface="Times New Roman" panose="02020603050405020304" pitchFamily="18" charset="0"/>
              </a:rPr>
              <a:t>AT89S51</a:t>
            </a:r>
            <a:r>
              <a:rPr lang="zh-CN" altLang="en-US" sz="2800" b="1" dirty="0" smtClean="0">
                <a:latin typeface="微软雅黑" panose="020B0503020204020204" pitchFamily="34" charset="-122"/>
                <a:ea typeface="微软雅黑" panose="020B0503020204020204" pitchFamily="34" charset="-122"/>
                <a:cs typeface="Times New Roman" panose="02020603050405020304" pitchFamily="18" charset="0"/>
              </a:rPr>
              <a:t>单片机内部结构</a:t>
            </a:r>
            <a:endParaRPr lang="zh-CN" altLang="en-US"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 name="组合 19"/>
          <p:cNvGrpSpPr/>
          <p:nvPr/>
        </p:nvGrpSpPr>
        <p:grpSpPr>
          <a:xfrm>
            <a:off x="1270462" y="1929035"/>
            <a:ext cx="6298029" cy="3822434"/>
            <a:chOff x="1243301" y="1005582"/>
            <a:chExt cx="6298029" cy="3822434"/>
          </a:xfrm>
        </p:grpSpPr>
        <p:grpSp>
          <p:nvGrpSpPr>
            <p:cNvPr id="7" name="组合 6"/>
            <p:cNvGrpSpPr/>
            <p:nvPr/>
          </p:nvGrpSpPr>
          <p:grpSpPr>
            <a:xfrm>
              <a:off x="1260414" y="1005582"/>
              <a:ext cx="6280916" cy="3822434"/>
              <a:chOff x="1142719" y="1313557"/>
              <a:chExt cx="6280916" cy="3822434"/>
            </a:xfrm>
          </p:grpSpPr>
          <p:pic>
            <p:nvPicPr>
              <p:cNvPr id="8" name="图片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42719" y="1313557"/>
                <a:ext cx="6280916" cy="3822434"/>
              </a:xfrm>
              <a:prstGeom prst="rect">
                <a:avLst/>
              </a:prstGeom>
            </p:spPr>
          </p:pic>
          <p:sp>
            <p:nvSpPr>
              <p:cNvPr id="9" name="矩形 8"/>
              <p:cNvSpPr/>
              <p:nvPr/>
            </p:nvSpPr>
            <p:spPr>
              <a:xfrm>
                <a:off x="4077279" y="2502966"/>
                <a:ext cx="902811" cy="307777"/>
              </a:xfrm>
              <a:prstGeom prst="rect">
                <a:avLst/>
              </a:prstGeom>
            </p:spPr>
            <p:txBody>
              <a:bodyPr wrap="none">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内部</a:t>
                </a:r>
                <a:r>
                  <a:rPr lang="zh-CN" altLang="en-US" sz="1400" b="1" dirty="0" smtClean="0">
                    <a:solidFill>
                      <a:srgbClr val="FF0000"/>
                    </a:solidFill>
                    <a:latin typeface="微软雅黑" panose="020B0503020204020204" pitchFamily="34" charset="-122"/>
                    <a:ea typeface="微软雅黑" panose="020B0503020204020204" pitchFamily="34" charset="-122"/>
                  </a:rPr>
                  <a:t>总线</a:t>
                </a:r>
                <a:endParaRPr lang="zh-CN" altLang="en-US" sz="1400" b="1" dirty="0">
                  <a:solidFill>
                    <a:srgbClr val="FF0000"/>
                  </a:solidFill>
                </a:endParaRPr>
              </a:p>
            </p:txBody>
          </p:sp>
        </p:grpSp>
        <p:sp>
          <p:nvSpPr>
            <p:cNvPr id="11" name="矩形 10"/>
            <p:cNvSpPr/>
            <p:nvPr/>
          </p:nvSpPr>
          <p:spPr>
            <a:xfrm>
              <a:off x="4218914" y="2651144"/>
              <a:ext cx="2263368" cy="1459129"/>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H="1" flipV="1">
              <a:off x="4771177" y="2426330"/>
              <a:ext cx="23293" cy="13481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702043" y="2164214"/>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00537" y="2434307"/>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243301" y="1985509"/>
              <a:ext cx="706171"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V</a:t>
              </a:r>
              <a:r>
                <a:rPr lang="en-US" altLang="zh-CN" sz="1200" b="1" dirty="0" smtClean="0">
                  <a:latin typeface="Times New Roman" panose="02020603050405020304" pitchFamily="18" charset="0"/>
                  <a:cs typeface="Times New Roman" panose="02020603050405020304" pitchFamily="18" charset="0"/>
                </a:rPr>
                <a:t>CC</a:t>
              </a:r>
              <a:endParaRPr lang="zh-CN" altLang="en-US" sz="1200" b="1"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1260414" y="2237512"/>
              <a:ext cx="706171"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V</a:t>
              </a:r>
              <a:r>
                <a:rPr lang="en-US" altLang="zh-CN" sz="1200" b="1" dirty="0" smtClean="0">
                  <a:latin typeface="Times New Roman" panose="02020603050405020304" pitchFamily="18" charset="0"/>
                  <a:cs typeface="Times New Roman" panose="02020603050405020304" pitchFamily="18" charset="0"/>
                </a:rPr>
                <a:t>SS</a:t>
              </a:r>
              <a:endParaRPr lang="zh-CN" altLang="en-US" sz="1200" b="1" dirty="0">
                <a:latin typeface="Times New Roman" panose="02020603050405020304" pitchFamily="18" charset="0"/>
                <a:cs typeface="Times New Roman" panose="02020603050405020304" pitchFamily="18" charset="0"/>
              </a:endParaRPr>
            </a:p>
          </p:txBody>
        </p:sp>
      </p:grpSp>
      <p:sp>
        <p:nvSpPr>
          <p:cNvPr id="19" name="矩形 18"/>
          <p:cNvSpPr/>
          <p:nvPr/>
        </p:nvSpPr>
        <p:spPr>
          <a:xfrm>
            <a:off x="3537" y="54630"/>
            <a:ext cx="1954989" cy="861005"/>
          </a:xfrm>
          <a:prstGeom prst="rect">
            <a:avLst/>
          </a:prstGeom>
        </p:spPr>
        <p:txBody>
          <a:bodyPr wrap="square">
            <a:spAutoFit/>
          </a:bodyPr>
          <a:lstStyle/>
          <a:p>
            <a:pPr algn="ctr" eaLnBrk="0" fontAlgn="base" hangingPunct="0">
              <a:lnSpc>
                <a:spcPct val="120000"/>
              </a:lnSpc>
              <a:spcBef>
                <a:spcPct val="20000"/>
              </a:spcBef>
              <a:spcAft>
                <a:spcPct val="0"/>
              </a:spcAft>
              <a:buFont typeface="Wingdings" pitchFamily="2" charset="2"/>
              <a:buNone/>
            </a:pPr>
            <a:r>
              <a:rPr lang="zh-CN" altLang="en-US" sz="4800" b="1"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复习</a:t>
            </a:r>
            <a:endParaRPr lang="zh-CN" altLang="en-US" sz="4800" b="1"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270418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0982" y="894558"/>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pic>
        <p:nvPicPr>
          <p:cNvPr id="5" name="Picture 2"/>
          <p:cNvPicPr>
            <a:picLocks noChangeAspect="1" noChangeArrowheads="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44081" y="1040018"/>
            <a:ext cx="8856984"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96984" y="27159"/>
            <a:ext cx="8858816"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 例</a:t>
            </a:r>
            <a:r>
              <a:rPr kumimoji="0" lang="en-US" altLang="zh-CN"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4-1</a:t>
            </a:r>
            <a:r>
              <a:rPr lang="zh-CN" altLang="en-US" sz="2400" kern="0" dirty="0" smtClean="0">
                <a:latin typeface="微软雅黑" panose="020B0503020204020204" pitchFamily="34" charset="-122"/>
                <a:ea typeface="微软雅黑" panose="020B0503020204020204" pitchFamily="34" charset="-122"/>
              </a:rPr>
              <a:t>：</a:t>
            </a:r>
            <a:r>
              <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单片机控制</a:t>
            </a:r>
            <a:r>
              <a:rPr kumimoji="0" lang="en-US" altLang="zh-CN"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2</a:t>
            </a:r>
            <a:r>
              <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只共阳极数码管，静态显示</a:t>
            </a:r>
            <a:r>
              <a:rPr kumimoji="0" lang="en-US" altLang="zh-CN"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2</a:t>
            </a:r>
            <a:r>
              <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个数字“</a:t>
            </a:r>
            <a:r>
              <a:rPr kumimoji="0" lang="en-US" altLang="zh-CN"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27”</a:t>
            </a:r>
            <a:r>
              <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，本例的原理电路如图所示。</a:t>
            </a:r>
            <a:endParaRPr kumimoji="0" lang="zh-CN" altLang="en-US"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
        <p:nvSpPr>
          <p:cNvPr id="6" name="椭圆 5"/>
          <p:cNvSpPr/>
          <p:nvPr/>
        </p:nvSpPr>
        <p:spPr>
          <a:xfrm>
            <a:off x="144081" y="2011680"/>
            <a:ext cx="796901" cy="1299411"/>
          </a:xfrm>
          <a:prstGeom prst="ellipse">
            <a:avLst/>
          </a:prstGeom>
          <a:noFill/>
          <a:ln w="28575">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347099" y="2789722"/>
            <a:ext cx="796901" cy="2956560"/>
          </a:xfrm>
          <a:prstGeom prst="ellipse">
            <a:avLst/>
          </a:prstGeom>
          <a:noFill/>
          <a:ln w="28575">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077154" y="2019938"/>
            <a:ext cx="796901" cy="1299411"/>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椭圆 9"/>
          <p:cNvSpPr/>
          <p:nvPr/>
        </p:nvSpPr>
        <p:spPr>
          <a:xfrm>
            <a:off x="1280253" y="3464808"/>
            <a:ext cx="796901" cy="295656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364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bwMode="auto">
          <a:xfrm>
            <a:off x="71414" y="310418"/>
            <a:ext cx="8928744" cy="290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2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单片机利用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口分别控制加到两个数码管</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DS0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DS1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的段码，而</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共阳极数码管</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DS0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DS1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的公共端直接接至</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。因此数码管</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DS0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DS1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始终处于导通状态。利用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P1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口具有锁存器功能，只需向单片机的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口分别写入相应的显示字符</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2”(A4H)</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和“</a:t>
            </a: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7”(F8H)</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的段码即可。</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由于</a:t>
            </a: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个数码管占用一个</a:t>
            </a: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端口，故编程比较简单。</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参考程序如下：</a:t>
            </a:r>
          </a:p>
          <a:p>
            <a:pPr marL="0" marR="0" lvl="0" indent="612000" algn="l" defTabSz="914400" rtl="0" eaLnBrk="0" fontAlgn="base" latinLnBrk="0" hangingPunct="0">
              <a:lnSpc>
                <a:spcPct val="12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9" name="Picture 2"/>
          <p:cNvPicPr>
            <a:picLocks noChangeAspect="1" noChangeArrowheads="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02506" y="3312136"/>
            <a:ext cx="770485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右大括号 10"/>
          <p:cNvSpPr/>
          <p:nvPr/>
        </p:nvSpPr>
        <p:spPr>
          <a:xfrm>
            <a:off x="1403648" y="5931583"/>
            <a:ext cx="72008" cy="216024"/>
          </a:xfrm>
          <a:prstGeom prst="rightBrace">
            <a:avLst>
              <a:gd name="adj1" fmla="val 6128"/>
              <a:gd name="adj2" fmla="val 50000"/>
            </a:avLst>
          </a:prstGeom>
          <a:noFill/>
          <a:ln w="28575" cap="flat" cmpd="sng" algn="ctr">
            <a:solidFill>
              <a:srgbClr val="00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smtClean="0">
              <a:ln>
                <a:noFill/>
              </a:ln>
              <a:solidFill>
                <a:srgbClr val="000000"/>
              </a:solidFill>
              <a:effectLst/>
              <a:uLnTx/>
              <a:uFillTx/>
              <a:latin typeface="Times New Roman"/>
              <a:ea typeface="宋体"/>
            </a:endParaRPr>
          </a:p>
        </p:txBody>
      </p:sp>
    </p:spTree>
    <p:extLst>
      <p:ext uri="{BB962C8B-B14F-4D97-AF65-F5344CB8AC3E}">
        <p14:creationId xmlns:p14="http://schemas.microsoft.com/office/powerpoint/2010/main" val="286052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39821"/>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6" name="标题 3"/>
          <p:cNvSpPr txBox="1">
            <a:spLocks/>
          </p:cNvSpPr>
          <p:nvPr/>
        </p:nvSpPr>
        <p:spPr>
          <a:xfrm>
            <a:off x="1681682" y="345749"/>
            <a:ext cx="5280433" cy="6096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indent="612000">
              <a:spcBef>
                <a:spcPct val="20000"/>
              </a:spcBef>
            </a:pPr>
            <a:r>
              <a:rPr kumimoji="1" lang="en-US" altLang="zh-CN" sz="3200" dirty="0">
                <a:solidFill>
                  <a:srgbClr val="0000FF"/>
                </a:solidFill>
                <a:latin typeface="微软雅黑" panose="020B0503020204020204" pitchFamily="34" charset="-122"/>
                <a:ea typeface="微软雅黑" panose="020B0503020204020204" pitchFamily="34" charset="-122"/>
                <a:cs typeface="+mn-cs"/>
              </a:rPr>
              <a:t>2</a:t>
            </a:r>
            <a:r>
              <a:rPr kumimoji="1" lang="zh-CN" altLang="en-US" sz="3200" dirty="0" smtClean="0">
                <a:solidFill>
                  <a:srgbClr val="0000FF"/>
                </a:solidFill>
                <a:latin typeface="微软雅黑" panose="020B0503020204020204" pitchFamily="34" charset="-122"/>
                <a:ea typeface="微软雅黑" panose="020B0503020204020204" pitchFamily="34" charset="-122"/>
                <a:cs typeface="+mn-cs"/>
              </a:rPr>
              <a:t>．</a:t>
            </a:r>
            <a:r>
              <a:rPr kumimoji="1" lang="en-US" altLang="zh-CN" sz="3200" dirty="0" smtClean="0">
                <a:solidFill>
                  <a:srgbClr val="0000FF"/>
                </a:solidFill>
                <a:latin typeface="微软雅黑" panose="020B0503020204020204" pitchFamily="34" charset="-122"/>
                <a:ea typeface="微软雅黑" panose="020B0503020204020204" pitchFamily="34" charset="-122"/>
                <a:cs typeface="+mn-cs"/>
              </a:rPr>
              <a:t>LED</a:t>
            </a:r>
            <a:r>
              <a:rPr kumimoji="1" lang="zh-CN" altLang="en-US" sz="3200" dirty="0">
                <a:solidFill>
                  <a:srgbClr val="0000FF"/>
                </a:solidFill>
                <a:latin typeface="微软雅黑" panose="020B0503020204020204" pitchFamily="34" charset="-122"/>
                <a:ea typeface="微软雅黑" panose="020B0503020204020204" pitchFamily="34" charset="-122"/>
                <a:cs typeface="+mn-cs"/>
              </a:rPr>
              <a:t>动态</a:t>
            </a:r>
            <a:r>
              <a:rPr kumimoji="1" lang="zh-CN" altLang="en-US" sz="3200" dirty="0" smtClean="0">
                <a:solidFill>
                  <a:srgbClr val="0000FF"/>
                </a:solidFill>
                <a:latin typeface="微软雅黑" panose="020B0503020204020204" pitchFamily="34" charset="-122"/>
                <a:ea typeface="微软雅黑" panose="020B0503020204020204" pitchFamily="34" charset="-122"/>
                <a:cs typeface="+mn-cs"/>
              </a:rPr>
              <a:t>显示方式</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7" name="内容占位符 1"/>
          <p:cNvSpPr txBox="1">
            <a:spLocks/>
          </p:cNvSpPr>
          <p:nvPr/>
        </p:nvSpPr>
        <p:spPr bwMode="auto">
          <a:xfrm>
            <a:off x="107628" y="1052736"/>
            <a:ext cx="8928744" cy="508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显示位数较多时，常采用动态显示方式。所有</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LED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数码管显示器的</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段码线相应段并联在一起</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，由一个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端口控制，而</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各显示位的公共端分别由另一单独的</a:t>
            </a:r>
            <a:r>
              <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端口线控制。</a:t>
            </a: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如图所示为一个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段</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LED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数码管动态显示电路的示意图。其中单片机</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向</a:t>
            </a:r>
            <a:r>
              <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I/O(1)</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端口发出欲显示字符的段码</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，而显示器的</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位点亮控制使用</a:t>
            </a:r>
            <a:r>
              <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I/O (2)</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端口中的</a:t>
            </a:r>
            <a:r>
              <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位口线</a:t>
            </a:r>
            <a:r>
              <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（通过段码和位选项同步快速瞬移，达到显示目的）</a:t>
            </a: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21" name="组合 20"/>
          <p:cNvGrpSpPr/>
          <p:nvPr/>
        </p:nvGrpSpPr>
        <p:grpSpPr>
          <a:xfrm>
            <a:off x="402664" y="3835538"/>
            <a:ext cx="8280920" cy="2823348"/>
            <a:chOff x="315797" y="3508279"/>
            <a:chExt cx="8280920" cy="2823348"/>
          </a:xfrm>
        </p:grpSpPr>
        <p:pic>
          <p:nvPicPr>
            <p:cNvPr id="8" name="Picture 2"/>
            <p:cNvPicPr>
              <a:picLocks noChangeAspect="1" noChangeArrowheads="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15797" y="3508279"/>
              <a:ext cx="8280920" cy="2823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组合 19"/>
            <p:cNvGrpSpPr/>
            <p:nvPr/>
          </p:nvGrpSpPr>
          <p:grpSpPr>
            <a:xfrm>
              <a:off x="1678500" y="3854450"/>
              <a:ext cx="5790895" cy="443624"/>
              <a:chOff x="1678500" y="3854450"/>
              <a:chExt cx="5790895" cy="443624"/>
            </a:xfrm>
          </p:grpSpPr>
          <p:cxnSp>
            <p:nvCxnSpPr>
              <p:cNvPr id="9" name="直接连接符 8"/>
              <p:cNvCxnSpPr/>
              <p:nvPr/>
            </p:nvCxnSpPr>
            <p:spPr>
              <a:xfrm>
                <a:off x="2178034" y="3856776"/>
                <a:ext cx="5040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13050" y="3854450"/>
                <a:ext cx="0" cy="3778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1175" y="3854450"/>
                <a:ext cx="0" cy="3778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756275" y="3854450"/>
                <a:ext cx="0" cy="3778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214658" y="3854450"/>
                <a:ext cx="0" cy="3778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678500" y="3928742"/>
                <a:ext cx="999067" cy="369332"/>
              </a:xfrm>
              <a:prstGeom prst="rect">
                <a:avLst/>
              </a:prstGeom>
              <a:noFill/>
            </p:spPr>
            <p:txBody>
              <a:bodyPr wrap="square" rtlCol="0">
                <a:spAutoFit/>
              </a:bodyPr>
              <a:lstStyle/>
              <a:p>
                <a:r>
                  <a:rPr lang="en-US" altLang="zh-CN" dirty="0" smtClean="0">
                    <a:solidFill>
                      <a:srgbClr val="FF0000"/>
                    </a:solidFill>
                  </a:rPr>
                  <a:t>P0.0</a:t>
                </a:r>
                <a:endParaRPr lang="zh-CN" altLang="en-US" dirty="0">
                  <a:solidFill>
                    <a:srgbClr val="FF0000"/>
                  </a:solidFill>
                </a:endParaRPr>
              </a:p>
            </p:txBody>
          </p:sp>
          <p:sp>
            <p:nvSpPr>
              <p:cNvPr id="16" name="文本框 15"/>
              <p:cNvSpPr txBox="1"/>
              <p:nvPr/>
            </p:nvSpPr>
            <p:spPr>
              <a:xfrm>
                <a:off x="2792100" y="3898926"/>
                <a:ext cx="270933"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
            <p:nvSpPr>
              <p:cNvPr id="17" name="文本框 16"/>
              <p:cNvSpPr txBox="1"/>
              <p:nvPr/>
            </p:nvSpPr>
            <p:spPr>
              <a:xfrm>
                <a:off x="4317800" y="3928742"/>
                <a:ext cx="270933"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
            <p:nvSpPr>
              <p:cNvPr id="18" name="文本框 17"/>
              <p:cNvSpPr txBox="1"/>
              <p:nvPr/>
            </p:nvSpPr>
            <p:spPr>
              <a:xfrm>
                <a:off x="5756275" y="3925037"/>
                <a:ext cx="270933"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sp>
            <p:nvSpPr>
              <p:cNvPr id="19" name="文本框 18"/>
              <p:cNvSpPr txBox="1"/>
              <p:nvPr/>
            </p:nvSpPr>
            <p:spPr>
              <a:xfrm>
                <a:off x="7198462" y="3912155"/>
                <a:ext cx="270933" cy="369332"/>
              </a:xfrm>
              <a:prstGeom prst="rect">
                <a:avLst/>
              </a:prstGeom>
              <a:noFill/>
            </p:spPr>
            <p:txBody>
              <a:bodyPr wrap="square" rtlCol="0">
                <a:spAutoFit/>
              </a:bodyPr>
              <a:lstStyle/>
              <a:p>
                <a:r>
                  <a:rPr lang="en-US" altLang="zh-CN" dirty="0" smtClean="0">
                    <a:solidFill>
                      <a:srgbClr val="FF0000"/>
                    </a:solidFill>
                  </a:rPr>
                  <a:t>a</a:t>
                </a:r>
                <a:endParaRPr lang="zh-CN" altLang="en-US" dirty="0">
                  <a:solidFill>
                    <a:srgbClr val="FF0000"/>
                  </a:solidFill>
                </a:endParaRPr>
              </a:p>
            </p:txBody>
          </p:sp>
        </p:grpSp>
      </p:grpSp>
    </p:spTree>
    <p:extLst>
      <p:ext uri="{BB962C8B-B14F-4D97-AF65-F5344CB8AC3E}">
        <p14:creationId xmlns:p14="http://schemas.microsoft.com/office/powerpoint/2010/main" val="3611297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77000" y="0"/>
            <a:ext cx="8928744" cy="634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just" defTabSz="914400" rtl="0" eaLnBrk="0" fontAlgn="base" latinLnBrk="0" hangingPunct="0">
              <a:lnSpc>
                <a:spcPct val="13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所谓动态显示就是每一时刻，只有</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位位选线有效，即选中某一位显示，其他各位位选线都无效不显示。每隔一定时间逐位地轮流点亮各数码管（扫描），</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由于数码管的余辉</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和</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人眼</a:t>
            </a:r>
            <a:r>
              <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0.04ms</a:t>
            </a:r>
            <a:r>
              <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的“视觉暂留”作用，</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只要控制好每位数码管点亮显示的时间和间隔</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则可造成</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“多位同时亮”的假象</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，达到</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位同时显示的效果。</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这个比较好理解，我们看下各位</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轮流点亮</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情况：</a:t>
            </a:r>
            <a:endPar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0" fontAlgn="base" latinLnBrk="0" hangingPunct="0">
              <a:lnSpc>
                <a:spcPct val="13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例</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：用单片机控制</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只数码管，分别滚动显示单个数字</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。程序运行后，单片机控制左边第</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个数码管</a:t>
            </a: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显示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，其他不显示，</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延时几毫秒之后</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，控制定边第</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个数码管</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显示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，其他不显示，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，直至第</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个数码管显示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，其他不显示，反复循环上述过程</a:t>
            </a:r>
            <a:r>
              <a:rPr lang="zh-CN" altLang="en-US" b="0" kern="0" dirty="0" smtClean="0">
                <a:solidFill>
                  <a:srgbClr val="000000"/>
                </a:solidFill>
                <a:latin typeface="微软雅黑" panose="020B0503020204020204" pitchFamily="34" charset="-122"/>
                <a:ea typeface="微软雅黑" panose="020B0503020204020204" pitchFamily="34" charset="-122"/>
              </a:rPr>
              <a:t>。</a:t>
            </a:r>
            <a:endParaRPr lang="en-US" altLang="zh-CN" b="0" kern="0" dirty="0" smtClean="0">
              <a:solidFill>
                <a:srgbClr val="000000"/>
              </a:solidFill>
              <a:latin typeface="微软雅黑" panose="020B0503020204020204" pitchFamily="34" charset="-122"/>
              <a:ea typeface="微软雅黑" panose="020B0503020204020204" pitchFamily="34" charset="-122"/>
            </a:endParaRPr>
          </a:p>
          <a:p>
            <a:pPr marL="0" marR="0" lvl="0" indent="612000" algn="just" defTabSz="914400" rtl="0" eaLnBrk="0" fontAlgn="base" latinLnBrk="0" hangingPunct="0">
              <a:lnSpc>
                <a:spcPct val="130000"/>
              </a:lnSpc>
              <a:spcBef>
                <a:spcPct val="20000"/>
              </a:spcBef>
              <a:spcAft>
                <a:spcPct val="0"/>
              </a:spcAft>
              <a:buClrTx/>
              <a:buSzTx/>
              <a:buFontTx/>
              <a:buNone/>
              <a:tabLst/>
              <a:defRPr/>
            </a:pPr>
            <a:r>
              <a:rPr kumimoji="0" lang="zh-CN" altLang="en-US" sz="240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注意：</a:t>
            </a:r>
            <a:r>
              <a:rPr lang="zh-CN" altLang="en-US" kern="0" dirty="0" smtClean="0">
                <a:solidFill>
                  <a:srgbClr val="0000CC"/>
                </a:solidFill>
                <a:latin typeface="微软雅黑" panose="020B0503020204020204" pitchFamily="34" charset="-122"/>
                <a:ea typeface="微软雅黑" panose="020B0503020204020204" pitchFamily="34" charset="-122"/>
              </a:rPr>
              <a:t>显示时间要足够长</a:t>
            </a:r>
            <a:r>
              <a:rPr lang="zh-CN" altLang="en-US" b="0" kern="0" dirty="0" smtClean="0">
                <a:latin typeface="微软雅黑" panose="020B0503020204020204" pitchFamily="34" charset="-122"/>
                <a:ea typeface="微软雅黑" panose="020B0503020204020204" pitchFamily="34" charset="-122"/>
              </a:rPr>
              <a:t>，使人眼分辨出前一个灭了，后一个亮了。</a:t>
            </a:r>
            <a:endParaRPr kumimoji="0" lang="en-US" altLang="zh-CN"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6129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bwMode="auto">
          <a:xfrm>
            <a:off x="107628" y="188640"/>
            <a:ext cx="8928744" cy="124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2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如图采用动态显示电路的</a:t>
            </a:r>
            <a:r>
              <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P0</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口输出段码，</a:t>
            </a:r>
            <a:r>
              <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P2</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口输出位扫描位控码，</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通过由</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NPN</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晶体管组成的位驱动电路来对</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个数码管进行</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位控扫描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。本例原理电路与仿真结果见下图。</a:t>
            </a:r>
          </a:p>
          <a:p>
            <a:pPr marL="0" marR="0" lvl="0" indent="612000" algn="l" defTabSz="914400" rtl="0" eaLnBrk="0" fontAlgn="base" latinLnBrk="0" hangingPunct="0">
              <a:lnSpc>
                <a:spcPct val="12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rcRect l="14456" t="1063" r="12376" b="2969"/>
          <a:stretch/>
        </p:blipFill>
        <p:spPr>
          <a:xfrm>
            <a:off x="495675" y="1606045"/>
            <a:ext cx="7942156" cy="5137145"/>
          </a:xfrm>
          <a:prstGeom prst="rect">
            <a:avLst/>
          </a:prstGeom>
        </p:spPr>
      </p:pic>
      <p:sp>
        <p:nvSpPr>
          <p:cNvPr id="6" name="椭圆 5"/>
          <p:cNvSpPr/>
          <p:nvPr/>
        </p:nvSpPr>
        <p:spPr>
          <a:xfrm>
            <a:off x="4235116" y="3821229"/>
            <a:ext cx="683393" cy="1012718"/>
          </a:xfrm>
          <a:prstGeom prst="ellipse">
            <a:avLst/>
          </a:prstGeom>
          <a:noFill/>
          <a:ln w="28575">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472089" y="3397717"/>
            <a:ext cx="1166260" cy="529390"/>
          </a:xfrm>
          <a:prstGeom prst="ellipse">
            <a:avLst/>
          </a:prstGeom>
          <a:noFill/>
          <a:ln w="28575">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rot="201350">
            <a:off x="2829827" y="1911986"/>
            <a:ext cx="1742173" cy="369332"/>
          </a:xfrm>
          <a:prstGeom prst="rect">
            <a:avLst/>
          </a:prstGeom>
          <a:noFill/>
        </p:spPr>
        <p:txBody>
          <a:bodyPr wrap="square" rtlCol="0">
            <a:spAutoFit/>
          </a:bodyPr>
          <a:lstStyle/>
          <a:p>
            <a:r>
              <a:rPr lang="en-US" altLang="zh-CN" dirty="0" smtClean="0">
                <a:solidFill>
                  <a:srgbClr val="FF0000"/>
                </a:solidFill>
                <a:latin typeface="微软雅黑" panose="020B0503020204020204" pitchFamily="34" charset="-122"/>
                <a:ea typeface="微软雅黑" panose="020B0503020204020204" pitchFamily="34" charset="-122"/>
              </a:rPr>
              <a:t>LED</a:t>
            </a:r>
            <a:r>
              <a:rPr lang="zh-CN" altLang="en-US" dirty="0" smtClean="0">
                <a:solidFill>
                  <a:srgbClr val="FF0000"/>
                </a:solidFill>
                <a:latin typeface="微软雅黑" panose="020B0503020204020204" pitchFamily="34" charset="-122"/>
                <a:ea typeface="微软雅黑" panose="020B0503020204020204" pitchFamily="34" charset="-122"/>
              </a:rPr>
              <a:t>显示屏</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9" name="椭圆 8"/>
          <p:cNvSpPr/>
          <p:nvPr/>
        </p:nvSpPr>
        <p:spPr>
          <a:xfrm>
            <a:off x="4215863" y="4824322"/>
            <a:ext cx="693020" cy="950836"/>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932640" y="4393219"/>
            <a:ext cx="2494859" cy="1709194"/>
            <a:chOff x="4932640" y="4393219"/>
            <a:chExt cx="2494859" cy="1709194"/>
          </a:xfrm>
        </p:grpSpPr>
        <p:grpSp>
          <p:nvGrpSpPr>
            <p:cNvPr id="3" name="组合 2"/>
            <p:cNvGrpSpPr/>
            <p:nvPr/>
          </p:nvGrpSpPr>
          <p:grpSpPr>
            <a:xfrm>
              <a:off x="4932640" y="4393219"/>
              <a:ext cx="2494859" cy="1709194"/>
              <a:chOff x="4932640" y="4393219"/>
              <a:chExt cx="2494859" cy="1709194"/>
            </a:xfrm>
          </p:grpSpPr>
          <p:sp>
            <p:nvSpPr>
              <p:cNvPr id="10" name="椭圆 9"/>
              <p:cNvSpPr/>
              <p:nvPr/>
            </p:nvSpPr>
            <p:spPr>
              <a:xfrm>
                <a:off x="4937762" y="4423697"/>
                <a:ext cx="356132" cy="468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77302" y="4402841"/>
                <a:ext cx="356132" cy="468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331827" y="4393219"/>
                <a:ext cx="356132" cy="468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071367" y="4401238"/>
                <a:ext cx="356132" cy="468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932640" y="5632372"/>
                <a:ext cx="356132" cy="468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672180" y="5611516"/>
                <a:ext cx="356132" cy="468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331827" y="5632372"/>
                <a:ext cx="356132" cy="468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053409" y="5634413"/>
                <a:ext cx="356132" cy="468000"/>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5008034" y="4889941"/>
              <a:ext cx="1020278" cy="523220"/>
            </a:xfrm>
            <a:prstGeom prst="rect">
              <a:avLst/>
            </a:prstGeom>
            <a:noFill/>
          </p:spPr>
          <p:txBody>
            <a:bodyPr wrap="square" rtlCol="0">
              <a:spAutoFit/>
            </a:bodyPr>
            <a:lstStyle/>
            <a:p>
              <a:r>
                <a:rPr lang="en-US" altLang="zh-CN" sz="1400" dirty="0" smtClean="0">
                  <a:solidFill>
                    <a:srgbClr val="FF0000"/>
                  </a:solidFill>
                </a:rPr>
                <a:t>1-</a:t>
              </a:r>
              <a:r>
                <a:rPr lang="zh-CN" altLang="en-US" sz="1400" dirty="0" smtClean="0">
                  <a:solidFill>
                    <a:srgbClr val="FF0000"/>
                  </a:solidFill>
                </a:rPr>
                <a:t>导通</a:t>
              </a:r>
              <a:endParaRPr lang="en-US" altLang="zh-CN" sz="1400" dirty="0" smtClean="0">
                <a:solidFill>
                  <a:srgbClr val="FF0000"/>
                </a:solidFill>
              </a:endParaRPr>
            </a:p>
            <a:p>
              <a:r>
                <a:rPr lang="en-US" altLang="zh-CN" sz="1400" dirty="0" smtClean="0">
                  <a:solidFill>
                    <a:srgbClr val="FF0000"/>
                  </a:solidFill>
                </a:rPr>
                <a:t>0-</a:t>
              </a:r>
              <a:r>
                <a:rPr lang="zh-CN" altLang="en-US" sz="1400" dirty="0" smtClean="0">
                  <a:solidFill>
                    <a:srgbClr val="FF0000"/>
                  </a:solidFill>
                </a:rPr>
                <a:t>截止</a:t>
              </a:r>
              <a:endParaRPr lang="zh-CN" altLang="en-US" sz="1400" dirty="0">
                <a:solidFill>
                  <a:srgbClr val="FF0000"/>
                </a:solidFill>
              </a:endParaRPr>
            </a:p>
          </p:txBody>
        </p:sp>
      </p:grpSp>
    </p:spTree>
    <p:extLst>
      <p:ext uri="{BB962C8B-B14F-4D97-AF65-F5344CB8AC3E}">
        <p14:creationId xmlns:p14="http://schemas.microsoft.com/office/powerpoint/2010/main" val="375679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611560" y="241705"/>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990000"/>
                </a:solidFill>
                <a:effectLst/>
                <a:uLnTx/>
                <a:uFillTx/>
                <a:latin typeface="微软雅黑" panose="020B0503020204020204" pitchFamily="34" charset="-122"/>
                <a:ea typeface="微软雅黑" panose="020B0503020204020204" pitchFamily="34" charset="-122"/>
              </a:rPr>
              <a:t>参考程序如下：</a:t>
            </a:r>
            <a:endParaRPr kumimoji="0" lang="zh-CN" altLang="en-US" sz="2800" b="0"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endParaRPr>
          </a:p>
        </p:txBody>
      </p:sp>
      <p:sp>
        <p:nvSpPr>
          <p:cNvPr id="6" name="内容占位符 2"/>
          <p:cNvSpPr txBox="1">
            <a:spLocks/>
          </p:cNvSpPr>
          <p:nvPr/>
        </p:nvSpPr>
        <p:spPr bwMode="auto">
          <a:xfrm>
            <a:off x="107628" y="889843"/>
            <a:ext cx="8928744"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Times New Roman"/>
                <a:ea typeface="宋体"/>
              </a:rPr>
              <a:t>         #include&lt;reg51.h&gt;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Times New Roman"/>
                <a:ea typeface="宋体"/>
              </a:rPr>
              <a:t>         #include&lt;intrins.h&gt;                          //</a:t>
            </a:r>
            <a:r>
              <a:rPr kumimoji="0" lang="zh-CN" altLang="en-US" sz="1600" b="1" i="0" u="none" strike="noStrike" kern="0" cap="none" spc="0" normalizeH="0" baseline="0" noProof="0" smtClean="0">
                <a:ln>
                  <a:noFill/>
                </a:ln>
                <a:solidFill>
                  <a:srgbClr val="000000"/>
                </a:solidFill>
                <a:effectLst/>
                <a:uLnTx/>
                <a:uFillTx/>
                <a:latin typeface="Times New Roman"/>
                <a:ea typeface="宋体"/>
              </a:rPr>
              <a:t>包含循环移位函数的头文件</a:t>
            </a:r>
            <a:endParaRPr kumimoji="0" lang="en-US" altLang="zh-CN" sz="1600" b="1" i="0" u="none" strike="noStrike" kern="0" cap="none" spc="0" normalizeH="0" baseline="0" noProof="0" smtClean="0">
              <a:ln>
                <a:noFill/>
              </a:ln>
              <a:solidFill>
                <a:srgbClr val="000000"/>
              </a:solidFill>
              <a:effectLst/>
              <a:uLnTx/>
              <a:uFillTx/>
              <a:latin typeface="Times New Roman"/>
              <a:ea typeface="宋体"/>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Times New Roman"/>
                <a:ea typeface="宋体"/>
              </a:rPr>
              <a:t>         #define uchar unsigned char</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Times New Roman"/>
                <a:ea typeface="宋体"/>
              </a:rPr>
              <a:t>         #define uint unsigned int </a:t>
            </a:r>
            <a:endParaRPr kumimoji="0" lang="zh-CN" altLang="en-US" sz="1600" b="1" i="0" u="none" strike="noStrike" kern="0" cap="none" spc="0" normalizeH="0" baseline="0" noProof="0" dirty="0">
              <a:ln>
                <a:noFill/>
              </a:ln>
              <a:solidFill>
                <a:srgbClr val="000000"/>
              </a:solidFill>
              <a:effectLst/>
              <a:uLnTx/>
              <a:uFillTx/>
              <a:latin typeface="Times New Roman"/>
              <a:ea typeface="宋体"/>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56405"/>
            <a:ext cx="8424936" cy="4538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连接符 3"/>
          <p:cNvCxnSpPr/>
          <p:nvPr/>
        </p:nvCxnSpPr>
        <p:spPr>
          <a:xfrm>
            <a:off x="462014" y="3878980"/>
            <a:ext cx="151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589195" y="4027516"/>
            <a:ext cx="1790299" cy="338554"/>
          </a:xfrm>
          <a:prstGeom prst="rect">
            <a:avLst/>
          </a:prstGeom>
          <a:noFill/>
        </p:spPr>
        <p:txBody>
          <a:bodyPr wrap="square" rtlCol="0">
            <a:spAutoFit/>
          </a:bodyPr>
          <a:lstStyle/>
          <a:p>
            <a:r>
              <a:rPr lang="en-US" altLang="zh-CN" sz="1600" dirty="0" smtClean="0"/>
              <a:t>// 1000 0000B</a:t>
            </a:r>
            <a:endParaRPr lang="zh-CN" altLang="en-US" sz="1600" dirty="0"/>
          </a:p>
        </p:txBody>
      </p:sp>
      <p:cxnSp>
        <p:nvCxnSpPr>
          <p:cNvPr id="10" name="直接连接符 9"/>
          <p:cNvCxnSpPr/>
          <p:nvPr/>
        </p:nvCxnSpPr>
        <p:spPr>
          <a:xfrm>
            <a:off x="1761423" y="4085266"/>
            <a:ext cx="0" cy="2556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80610" y="4631562"/>
            <a:ext cx="2946935" cy="369332"/>
          </a:xfrm>
          <a:prstGeom prst="rect">
            <a:avLst/>
          </a:prstGeom>
          <a:noFill/>
        </p:spPr>
        <p:txBody>
          <a:bodyPr wrap="square" rtlCol="0">
            <a:spAutoFit/>
          </a:bodyPr>
          <a:lstStyle/>
          <a:p>
            <a:r>
              <a:rPr lang="en-US" altLang="zh-CN" dirty="0" smtClean="0"/>
              <a:t>// </a:t>
            </a:r>
            <a:r>
              <a:rPr lang="zh-CN" altLang="en-US" dirty="0" smtClean="0"/>
              <a:t>使用</a:t>
            </a:r>
            <a:r>
              <a:rPr lang="en-US" altLang="zh-CN" dirty="0" smtClean="0"/>
              <a:t>0-7</a:t>
            </a:r>
            <a:r>
              <a:rPr lang="zh-CN" altLang="en-US" dirty="0" smtClean="0"/>
              <a:t>位，前八个段码</a:t>
            </a:r>
            <a:endParaRPr lang="zh-CN" altLang="en-US" dirty="0"/>
          </a:p>
        </p:txBody>
      </p:sp>
      <p:sp>
        <p:nvSpPr>
          <p:cNvPr id="13" name="文本框 12"/>
          <p:cNvSpPr txBox="1"/>
          <p:nvPr/>
        </p:nvSpPr>
        <p:spPr>
          <a:xfrm>
            <a:off x="2589194" y="3604150"/>
            <a:ext cx="1790299" cy="338554"/>
          </a:xfrm>
          <a:prstGeom prst="rect">
            <a:avLst/>
          </a:prstGeom>
          <a:noFill/>
        </p:spPr>
        <p:txBody>
          <a:bodyPr wrap="square" rtlCol="0">
            <a:spAutoFit/>
          </a:bodyPr>
          <a:lstStyle/>
          <a:p>
            <a:r>
              <a:rPr lang="en-US" altLang="zh-CN" sz="1600" dirty="0" smtClean="0"/>
              <a:t>// </a:t>
            </a:r>
            <a:r>
              <a:rPr lang="zh-CN" altLang="en-US" sz="1600" dirty="0" smtClean="0"/>
              <a:t>主函数</a:t>
            </a:r>
            <a:endParaRPr lang="zh-CN" altLang="en-US" sz="1600" dirty="0"/>
          </a:p>
        </p:txBody>
      </p:sp>
      <p:sp>
        <p:nvSpPr>
          <p:cNvPr id="14" name="文本框 13"/>
          <p:cNvSpPr txBox="1"/>
          <p:nvPr/>
        </p:nvSpPr>
        <p:spPr>
          <a:xfrm>
            <a:off x="2385460" y="4244727"/>
            <a:ext cx="1790299" cy="338554"/>
          </a:xfrm>
          <a:prstGeom prst="rect">
            <a:avLst/>
          </a:prstGeom>
          <a:noFill/>
        </p:spPr>
        <p:txBody>
          <a:bodyPr wrap="square" rtlCol="0">
            <a:spAutoFit/>
          </a:bodyPr>
          <a:lstStyle/>
          <a:p>
            <a:r>
              <a:rPr lang="en-US" altLang="zh-CN" sz="1600" dirty="0" smtClean="0"/>
              <a:t>// </a:t>
            </a:r>
            <a:r>
              <a:rPr lang="zh-CN" altLang="en-US" sz="1600" dirty="0" smtClean="0"/>
              <a:t>无限循环</a:t>
            </a:r>
            <a:endParaRPr lang="zh-CN" altLang="en-US" sz="1600" dirty="0"/>
          </a:p>
        </p:txBody>
      </p:sp>
    </p:spTree>
    <p:extLst>
      <p:ext uri="{BB962C8B-B14F-4D97-AF65-F5344CB8AC3E}">
        <p14:creationId xmlns:p14="http://schemas.microsoft.com/office/powerpoint/2010/main" val="1362553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1066560"/>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658333" y="197478"/>
            <a:ext cx="5827236" cy="1323439"/>
          </a:xfrm>
          <a:prstGeom prst="rect">
            <a:avLst/>
          </a:prstGeom>
        </p:spPr>
        <p:txBody>
          <a:bodyPr wrap="none">
            <a:spAutoFit/>
          </a:bodyPr>
          <a:lstStyle/>
          <a:p>
            <a:pPr marL="566738" lvl="0" indent="-612000">
              <a:lnSpc>
                <a:spcPct val="125000"/>
              </a:lnSpc>
            </a:pP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的外设接口与应用</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五边形 5"/>
          <p:cNvSpPr/>
          <p:nvPr/>
        </p:nvSpPr>
        <p:spPr bwMode="auto">
          <a:xfrm>
            <a:off x="1770412" y="143933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AutoShape 15"/>
          <p:cNvSpPr>
            <a:spLocks noChangeArrowheads="1"/>
          </p:cNvSpPr>
          <p:nvPr/>
        </p:nvSpPr>
        <p:spPr bwMode="auto">
          <a:xfrm>
            <a:off x="2800766" y="1425052"/>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LED</a:t>
            </a:r>
            <a:r>
              <a:rPr lang="zh-CN" altLang="en-US" sz="3200" b="1" kern="0" dirty="0" smtClean="0">
                <a:solidFill>
                  <a:srgbClr val="002060"/>
                </a:solidFill>
                <a:latin typeface="黑体" panose="02010609060101010101" pitchFamily="49" charset="-122"/>
                <a:ea typeface="黑体" panose="02010609060101010101" pitchFamily="49" charset="-122"/>
              </a:rPr>
              <a:t>显示器接口技术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8" name="五边形 7"/>
          <p:cNvSpPr/>
          <p:nvPr/>
        </p:nvSpPr>
        <p:spPr bwMode="auto">
          <a:xfrm>
            <a:off x="1756047" y="223346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9" name="AutoShape 15"/>
          <p:cNvSpPr>
            <a:spLocks noChangeArrowheads="1"/>
          </p:cNvSpPr>
          <p:nvPr/>
        </p:nvSpPr>
        <p:spPr bwMode="auto">
          <a:xfrm>
            <a:off x="2800047" y="2256513"/>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FF0000"/>
                </a:solidFill>
                <a:latin typeface="黑体" panose="02010609060101010101" pitchFamily="49" charset="-122"/>
                <a:ea typeface="黑体" panose="02010609060101010101" pitchFamily="49" charset="-122"/>
              </a:rPr>
              <a:t>按键、键盘接口技术</a:t>
            </a:r>
            <a:endParaRPr lang="zh-CN" altLang="en-US" sz="3200" b="1" kern="0" dirty="0">
              <a:solidFill>
                <a:srgbClr val="FF0000"/>
              </a:solidFill>
              <a:latin typeface="黑体" panose="02010609060101010101" pitchFamily="49" charset="-122"/>
              <a:ea typeface="黑体" panose="02010609060101010101" pitchFamily="49" charset="-122"/>
            </a:endParaRPr>
          </a:p>
        </p:txBody>
      </p:sp>
      <p:sp>
        <p:nvSpPr>
          <p:cNvPr id="10" name="五边形 9"/>
          <p:cNvSpPr/>
          <p:nvPr/>
        </p:nvSpPr>
        <p:spPr bwMode="auto">
          <a:xfrm>
            <a:off x="1756047" y="3112379"/>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1" name="AutoShape 15"/>
          <p:cNvSpPr>
            <a:spLocks noChangeArrowheads="1"/>
          </p:cNvSpPr>
          <p:nvPr/>
        </p:nvSpPr>
        <p:spPr bwMode="auto">
          <a:xfrm>
            <a:off x="2800047" y="3098094"/>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3200" b="1" kern="0" dirty="0" smtClean="0">
                <a:solidFill>
                  <a:srgbClr val="002060"/>
                </a:solidFill>
                <a:latin typeface="黑体" panose="02010609060101010101" pitchFamily="49" charset="-122"/>
                <a:ea typeface="黑体" panose="02010609060101010101" pitchFamily="49" charset="-122"/>
              </a:rPr>
              <a:t>系统</a:t>
            </a:r>
            <a:r>
              <a:rPr lang="en-US" altLang="zh-CN" sz="3200" b="1" kern="0" dirty="0" smtClean="0">
                <a:solidFill>
                  <a:srgbClr val="002060"/>
                </a:solidFill>
                <a:latin typeface="黑体" panose="02010609060101010101" pitchFamily="49" charset="-122"/>
                <a:ea typeface="黑体" panose="02010609060101010101" pitchFamily="49" charset="-122"/>
              </a:rPr>
              <a:t>I/O</a:t>
            </a:r>
            <a:r>
              <a:rPr lang="zh-CN" altLang="en-US" sz="3200" b="1" kern="0" dirty="0" smtClean="0">
                <a:solidFill>
                  <a:srgbClr val="002060"/>
                </a:solidFill>
                <a:latin typeface="黑体" panose="02010609060101010101" pitchFamily="49" charset="-122"/>
                <a:ea typeface="黑体" panose="02010609060101010101" pitchFamily="49" charset="-122"/>
              </a:rPr>
              <a:t>接口扩展技术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2" name="五边形 11"/>
          <p:cNvSpPr/>
          <p:nvPr/>
        </p:nvSpPr>
        <p:spPr bwMode="auto">
          <a:xfrm>
            <a:off x="1756047" y="3920796"/>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5" action="ppaction://hlinksldjump"/>
              </a:rPr>
              <a:t>4.4</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3" name="AutoShape 15"/>
          <p:cNvSpPr>
            <a:spLocks noChangeArrowheads="1"/>
          </p:cNvSpPr>
          <p:nvPr/>
        </p:nvSpPr>
        <p:spPr bwMode="auto">
          <a:xfrm>
            <a:off x="2800047" y="3906511"/>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a:solidFill>
                  <a:srgbClr val="002060"/>
                </a:solidFill>
                <a:latin typeface="黑体" panose="02010609060101010101" pitchFamily="49" charset="-122"/>
                <a:ea typeface="黑体" panose="02010609060101010101" pitchFamily="49" charset="-122"/>
              </a:rPr>
              <a:t>LCD</a:t>
            </a:r>
            <a:r>
              <a:rPr lang="zh-CN" altLang="en-US" sz="3200" b="1" kern="0" dirty="0">
                <a:solidFill>
                  <a:srgbClr val="002060"/>
                </a:solidFill>
                <a:latin typeface="黑体" panose="02010609060101010101" pitchFamily="49" charset="-122"/>
                <a:ea typeface="黑体" panose="02010609060101010101" pitchFamily="49" charset="-122"/>
              </a:rPr>
              <a:t>显示器接口技术</a:t>
            </a:r>
          </a:p>
        </p:txBody>
      </p:sp>
      <p:sp>
        <p:nvSpPr>
          <p:cNvPr id="14" name="五边形 13"/>
          <p:cNvSpPr/>
          <p:nvPr/>
        </p:nvSpPr>
        <p:spPr bwMode="auto">
          <a:xfrm>
            <a:off x="1756047" y="4729213"/>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6" action="ppaction://hlinksldjump"/>
              </a:rPr>
              <a:t>4.5</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5" name="AutoShape 15"/>
          <p:cNvSpPr>
            <a:spLocks noChangeArrowheads="1"/>
          </p:cNvSpPr>
          <p:nvPr/>
        </p:nvSpPr>
        <p:spPr bwMode="auto">
          <a:xfrm>
            <a:off x="2800047" y="4714928"/>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D/A</a:t>
            </a:r>
            <a:r>
              <a:rPr lang="zh-CN" altLang="en-US" sz="3200" b="1" kern="0" dirty="0" smtClean="0">
                <a:solidFill>
                  <a:srgbClr val="002060"/>
                </a:solidFill>
                <a:latin typeface="黑体" panose="02010609060101010101" pitchFamily="49" charset="-122"/>
                <a:ea typeface="黑体" panose="02010609060101010101" pitchFamily="49" charset="-122"/>
              </a:rPr>
              <a:t>转换器接口技术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6" name="五边形 15"/>
          <p:cNvSpPr/>
          <p:nvPr/>
        </p:nvSpPr>
        <p:spPr bwMode="auto">
          <a:xfrm>
            <a:off x="1756047" y="5523345"/>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7" action="ppaction://hlinksldjump"/>
              </a:rPr>
              <a:t>4.6</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7" name="AutoShape 15"/>
          <p:cNvSpPr>
            <a:spLocks noChangeArrowheads="1"/>
          </p:cNvSpPr>
          <p:nvPr/>
        </p:nvSpPr>
        <p:spPr bwMode="auto">
          <a:xfrm>
            <a:off x="2800047" y="5509060"/>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A/D</a:t>
            </a:r>
            <a:r>
              <a:rPr lang="zh-CN" altLang="en-US" sz="3200" b="1" kern="0" dirty="0" smtClean="0">
                <a:solidFill>
                  <a:srgbClr val="002060"/>
                </a:solidFill>
                <a:latin typeface="黑体" panose="02010609060101010101" pitchFamily="49" charset="-122"/>
                <a:ea typeface="黑体" panose="02010609060101010101" pitchFamily="49" charset="-122"/>
              </a:rPr>
              <a:t>转换器</a:t>
            </a:r>
            <a:r>
              <a:rPr lang="zh-CN" altLang="en-US" sz="3200" b="1" kern="0" dirty="0">
                <a:solidFill>
                  <a:srgbClr val="002060"/>
                </a:solidFill>
                <a:latin typeface="黑体" panose="02010609060101010101" pitchFamily="49" charset="-122"/>
                <a:ea typeface="黑体" panose="02010609060101010101" pitchFamily="49" charset="-122"/>
              </a:rPr>
              <a:t>接口</a:t>
            </a:r>
            <a:r>
              <a:rPr lang="zh-CN" altLang="en-US" sz="3200" b="1" kern="0" dirty="0" smtClean="0">
                <a:solidFill>
                  <a:srgbClr val="002060"/>
                </a:solidFill>
                <a:latin typeface="黑体" panose="02010609060101010101" pitchFamily="49" charset="-122"/>
                <a:ea typeface="黑体" panose="02010609060101010101" pitchFamily="49" charset="-122"/>
              </a:rPr>
              <a:t>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348327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686328"/>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357621" y="13347"/>
            <a:ext cx="4516131" cy="664284"/>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4.2</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按键</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、键盘接口</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技术</a:t>
            </a: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内容占位符 1"/>
          <p:cNvSpPr txBox="1">
            <a:spLocks/>
          </p:cNvSpPr>
          <p:nvPr/>
        </p:nvSpPr>
        <p:spPr bwMode="auto">
          <a:xfrm>
            <a:off x="0" y="853618"/>
            <a:ext cx="8928744" cy="443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键输入过程与软件结构</a:t>
            </a:r>
            <a:r>
              <a:rPr lang="zh-CN" altLang="en-US" b="0" dirty="0">
                <a:solidFill>
                  <a:srgbClr val="0000CC"/>
                </a:solidFill>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键扫描程序流程图如图所示：</a:t>
            </a: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69" y="1500106"/>
            <a:ext cx="4188499" cy="341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内容占位符 2"/>
          <p:cNvSpPr txBox="1">
            <a:spLocks/>
          </p:cNvSpPr>
          <p:nvPr/>
        </p:nvSpPr>
        <p:spPr bwMode="auto">
          <a:xfrm>
            <a:off x="514645" y="5172270"/>
            <a:ext cx="8928744" cy="143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35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单片机系统中的按键和键盘的硬件连接接口方式：</a:t>
            </a:r>
            <a:b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b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独立按键</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直接接口于单片机的</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口上；</a:t>
            </a:r>
            <a:b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b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）非编码行列式</a:t>
            </a:r>
            <a:r>
              <a:rPr kumimoji="0" lang="zh-CN" altLang="en-US"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矩阵键盘</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9096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p:cNvSpPr txBox="1">
            <a:spLocks/>
          </p:cNvSpPr>
          <p:nvPr/>
        </p:nvSpPr>
        <p:spPr>
          <a:xfrm>
            <a:off x="440122" y="442301"/>
            <a:ext cx="5372204" cy="6096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2800" dirty="0" smtClean="0">
                <a:solidFill>
                  <a:srgbClr val="0000FF"/>
                </a:solidFill>
                <a:latin typeface="微软雅黑" panose="020B0503020204020204" pitchFamily="34" charset="-122"/>
                <a:ea typeface="微软雅黑" panose="020B0503020204020204" pitchFamily="34" charset="-122"/>
                <a:cs typeface="+mn-cs"/>
              </a:rPr>
              <a:t>1. </a:t>
            </a:r>
            <a:r>
              <a:rPr lang="zh-CN" altLang="en-US" sz="2800" dirty="0" smtClean="0">
                <a:solidFill>
                  <a:srgbClr val="0000FF"/>
                </a:solidFill>
                <a:latin typeface="微软雅黑" panose="020B0503020204020204" pitchFamily="34" charset="-122"/>
                <a:ea typeface="微软雅黑" panose="020B0503020204020204" pitchFamily="34" charset="-122"/>
                <a:cs typeface="+mn-cs"/>
              </a:rPr>
              <a:t>独立式按键接口结构</a:t>
            </a:r>
            <a:r>
              <a:rPr lang="en-US" altLang="zh-CN" sz="2800" dirty="0" smtClean="0">
                <a:solidFill>
                  <a:srgbClr val="0000FF"/>
                </a:solidFill>
                <a:latin typeface="微软雅黑" panose="020B0503020204020204" pitchFamily="34" charset="-122"/>
                <a:ea typeface="微软雅黑" panose="020B0503020204020204" pitchFamily="34" charset="-122"/>
                <a:cs typeface="+mn-cs"/>
              </a:rPr>
              <a:t>:</a:t>
            </a:r>
            <a:endParaRPr lang="zh-CN" altLang="en-US" sz="2800" dirty="0">
              <a:solidFill>
                <a:srgbClr val="0000FF"/>
              </a:solidFill>
              <a:latin typeface="微软雅黑" panose="020B0503020204020204" pitchFamily="34" charset="-122"/>
              <a:ea typeface="微软雅黑" panose="020B0503020204020204" pitchFamily="34" charset="-122"/>
            </a:endParaRPr>
          </a:p>
        </p:txBody>
      </p:sp>
      <p:graphicFrame>
        <p:nvGraphicFramePr>
          <p:cNvPr id="6" name="对象 1"/>
          <p:cNvGraphicFramePr>
            <a:graphicFrameLocks/>
          </p:cNvGraphicFramePr>
          <p:nvPr>
            <p:extLst>
              <p:ext uri="{D42A27DB-BD31-4B8C-83A1-F6EECF244321}">
                <p14:modId xmlns:p14="http://schemas.microsoft.com/office/powerpoint/2010/main" val="2857944085"/>
              </p:ext>
            </p:extLst>
          </p:nvPr>
        </p:nvGraphicFramePr>
        <p:xfrm>
          <a:off x="281272" y="1267920"/>
          <a:ext cx="8609012" cy="4519017"/>
        </p:xfrm>
        <a:graphic>
          <a:graphicData uri="http://schemas.openxmlformats.org/presentationml/2006/ole">
            <mc:AlternateContent xmlns:mc="http://schemas.openxmlformats.org/markup-compatibility/2006">
              <mc:Choice xmlns:v="urn:schemas-microsoft-com:vml" Requires="v">
                <p:oleObj spid="_x0000_s1420" name="BMP 图像" r:id="rId3" imgW="8600000" imgH="4753639" progId="Paint.Picture">
                  <p:embed/>
                </p:oleObj>
              </mc:Choice>
              <mc:Fallback>
                <p:oleObj name="BMP 图像" r:id="rId3" imgW="8600000" imgH="4753639" progId="Paint.Picture">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72" y="1267920"/>
                        <a:ext cx="8609012" cy="4519017"/>
                      </a:xfrm>
                      <a:prstGeom prst="rect">
                        <a:avLst/>
                      </a:prstGeom>
                      <a:noFill/>
                      <a:ln>
                        <a:noFill/>
                      </a:ln>
                      <a:extLst/>
                    </p:spPr>
                  </p:pic>
                </p:oleObj>
              </mc:Fallback>
            </mc:AlternateContent>
          </a:graphicData>
        </a:graphic>
      </p:graphicFrame>
      <p:grpSp>
        <p:nvGrpSpPr>
          <p:cNvPr id="7" name="组合 6"/>
          <p:cNvGrpSpPr/>
          <p:nvPr/>
        </p:nvGrpSpPr>
        <p:grpSpPr>
          <a:xfrm>
            <a:off x="927941" y="1010952"/>
            <a:ext cx="7175406" cy="40949"/>
            <a:chOff x="952901" y="777198"/>
            <a:chExt cx="7175406" cy="40949"/>
          </a:xfrm>
        </p:grpSpPr>
        <p:cxnSp>
          <p:nvCxnSpPr>
            <p:cNvPr id="8" name="直接连接符 7"/>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10" name="Text Box 5"/>
          <p:cNvSpPr txBox="1">
            <a:spLocks noChangeArrowheads="1"/>
          </p:cNvSpPr>
          <p:nvPr/>
        </p:nvSpPr>
        <p:spPr bwMode="auto">
          <a:xfrm>
            <a:off x="138153" y="6002955"/>
            <a:ext cx="856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eaLnBrk="1" hangingPunct="1">
              <a:spcBef>
                <a:spcPct val="0"/>
              </a:spcBef>
              <a:buClrTx/>
              <a:buFont typeface="Arial" charset="0"/>
              <a:buNone/>
            </a:pPr>
            <a:r>
              <a:rPr lang="zh-CN" altLang="en-US" sz="2000" dirty="0" smtClean="0">
                <a:latin typeface="微软雅黑" panose="020B0503020204020204" pitchFamily="34" charset="-122"/>
                <a:ea typeface="微软雅黑" panose="020B0503020204020204" pitchFamily="34" charset="-122"/>
              </a:rPr>
              <a:t>独立式</a:t>
            </a:r>
            <a:r>
              <a:rPr lang="zh-CN" altLang="en-US" sz="2000" dirty="0">
                <a:latin typeface="微软雅黑" panose="020B0503020204020204" pitchFamily="34" charset="-122"/>
                <a:ea typeface="微软雅黑" panose="020B0503020204020204" pitchFamily="34" charset="-122"/>
              </a:rPr>
              <a:t>按键的接口电路</a:t>
            </a:r>
            <a:r>
              <a:rPr lang="zh-CN" altLang="en-US" sz="2000" dirty="0" smtClean="0">
                <a:latin typeface="微软雅黑" panose="020B0503020204020204" pitchFamily="34" charset="-122"/>
                <a:ea typeface="微软雅黑" panose="020B0503020204020204" pitchFamily="34" charset="-122"/>
              </a:rPr>
              <a:t>示意图</a:t>
            </a:r>
            <a:r>
              <a:rPr lang="zh-CN" altLang="en-US" sz="2000" dirty="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 </a:t>
            </a:r>
            <a:r>
              <a:rPr lang="zh-CN" altLang="en-US" sz="2000" dirty="0">
                <a:solidFill>
                  <a:srgbClr val="0000FF"/>
                </a:solidFill>
                <a:latin typeface="微软雅黑" panose="020B0503020204020204" pitchFamily="34" charset="-122"/>
                <a:ea typeface="微软雅黑" panose="020B0503020204020204" pitchFamily="34" charset="-122"/>
              </a:rPr>
              <a:t>中断方式</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 </a:t>
            </a:r>
            <a:r>
              <a:rPr lang="zh-CN" altLang="en-US" sz="2000" dirty="0">
                <a:solidFill>
                  <a:srgbClr val="0000FF"/>
                </a:solidFill>
                <a:latin typeface="微软雅黑" panose="020B0503020204020204" pitchFamily="34" charset="-122"/>
                <a:ea typeface="微软雅黑" panose="020B0503020204020204" pitchFamily="34" charset="-122"/>
              </a:rPr>
              <a:t>查询方式 </a:t>
            </a:r>
          </a:p>
        </p:txBody>
      </p:sp>
    </p:spTree>
    <p:extLst>
      <p:ext uri="{BB962C8B-B14F-4D97-AF65-F5344CB8AC3E}">
        <p14:creationId xmlns:p14="http://schemas.microsoft.com/office/powerpoint/2010/main" val="1863625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170104" y="721260"/>
            <a:ext cx="8617301" cy="847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457200" algn="l" defTabSz="914400" rtl="0" eaLnBrk="0" fontAlgn="base" latinLnBrk="0" hangingPunct="0">
              <a:lnSpc>
                <a:spcPct val="12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注意：键抖动问题。</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如图所示，消除键抖动的方法（软件延时</a:t>
            </a:r>
            <a:r>
              <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10ms</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左右，再次查询，依然有按键，才认为有按键）。</a:t>
            </a:r>
            <a:endPar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grpSp>
        <p:nvGrpSpPr>
          <p:cNvPr id="25" name="Group 5"/>
          <p:cNvGrpSpPr>
            <a:grpSpLocks/>
          </p:cNvGrpSpPr>
          <p:nvPr/>
        </p:nvGrpSpPr>
        <p:grpSpPr bwMode="auto">
          <a:xfrm>
            <a:off x="374298" y="2246608"/>
            <a:ext cx="8208912" cy="2558854"/>
            <a:chOff x="6280" y="1938"/>
            <a:chExt cx="3760" cy="1842"/>
          </a:xfrm>
          <a:pattFill prst="pct50">
            <a:fgClr>
              <a:srgbClr val="AAE2CA"/>
            </a:fgClr>
            <a:bgClr>
              <a:srgbClr val="FFC000"/>
            </a:bgClr>
          </a:pattFill>
        </p:grpSpPr>
        <p:sp>
          <p:nvSpPr>
            <p:cNvPr id="26" name="Line 6"/>
            <p:cNvSpPr>
              <a:spLocks noChangeShapeType="1"/>
            </p:cNvSpPr>
            <p:nvPr/>
          </p:nvSpPr>
          <p:spPr bwMode="auto">
            <a:xfrm>
              <a:off x="7106" y="1938"/>
              <a:ext cx="0" cy="420"/>
            </a:xfrm>
            <a:prstGeom prst="line">
              <a:avLst/>
            </a:prstGeom>
            <a:grpFill/>
            <a:ln w="9525">
              <a:solidFill>
                <a:srgbClr val="000000"/>
              </a:solidFill>
              <a:round/>
              <a:headEnd/>
              <a:tailEn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27" name="Line 7"/>
            <p:cNvSpPr>
              <a:spLocks noChangeShapeType="1"/>
            </p:cNvSpPr>
            <p:nvPr/>
          </p:nvSpPr>
          <p:spPr bwMode="auto">
            <a:xfrm>
              <a:off x="9289" y="1938"/>
              <a:ext cx="0" cy="420"/>
            </a:xfrm>
            <a:prstGeom prst="line">
              <a:avLst/>
            </a:prstGeom>
            <a:grpFill/>
            <a:ln w="9525">
              <a:solidFill>
                <a:srgbClr val="000000"/>
              </a:solidFill>
              <a:round/>
              <a:headEnd/>
              <a:tailEn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28" name="Freeform 8"/>
            <p:cNvSpPr>
              <a:spLocks noChangeArrowheads="1"/>
            </p:cNvSpPr>
            <p:nvPr/>
          </p:nvSpPr>
          <p:spPr bwMode="auto">
            <a:xfrm>
              <a:off x="6280" y="2180"/>
              <a:ext cx="2935" cy="980"/>
            </a:xfrm>
            <a:custGeom>
              <a:avLst/>
              <a:gdLst>
                <a:gd name="T0" fmla="*/ 0 w 2420"/>
                <a:gd name="T1" fmla="*/ 160 h 980"/>
                <a:gd name="T2" fmla="*/ 18081 w 2420"/>
                <a:gd name="T3" fmla="*/ 160 h 980"/>
                <a:gd name="T4" fmla="*/ 20716 w 2420"/>
                <a:gd name="T5" fmla="*/ 980 h 980"/>
                <a:gd name="T6" fmla="*/ 22328 w 2420"/>
                <a:gd name="T7" fmla="*/ 300 h 980"/>
                <a:gd name="T8" fmla="*/ 23374 w 2420"/>
                <a:gd name="T9" fmla="*/ 960 h 980"/>
                <a:gd name="T10" fmla="*/ 24989 w 2420"/>
                <a:gd name="T11" fmla="*/ 560 h 980"/>
                <a:gd name="T12" fmla="*/ 26045 w 2420"/>
                <a:gd name="T13" fmla="*/ 960 h 980"/>
                <a:gd name="T14" fmla="*/ 27082 w 2420"/>
                <a:gd name="T15" fmla="*/ 780 h 980"/>
                <a:gd name="T16" fmla="*/ 27633 w 2420"/>
                <a:gd name="T17" fmla="*/ 960 h 980"/>
                <a:gd name="T18" fmla="*/ 29231 w 2420"/>
                <a:gd name="T19" fmla="*/ 880 h 980"/>
                <a:gd name="T20" fmla="*/ 30818 w 2420"/>
                <a:gd name="T21" fmla="*/ 960 h 980"/>
                <a:gd name="T22" fmla="*/ 52104 w 2420"/>
                <a:gd name="T23" fmla="*/ 960 h 980"/>
                <a:gd name="T24" fmla="*/ 55806 w 2420"/>
                <a:gd name="T25" fmla="*/ 0 h 980"/>
                <a:gd name="T26" fmla="*/ 56337 w 2420"/>
                <a:gd name="T27" fmla="*/ 480 h 980"/>
                <a:gd name="T28" fmla="*/ 59000 w 2420"/>
                <a:gd name="T29" fmla="*/ 60 h 980"/>
                <a:gd name="T30" fmla="*/ 59523 w 2420"/>
                <a:gd name="T31" fmla="*/ 360 h 980"/>
                <a:gd name="T32" fmla="*/ 61660 w 2420"/>
                <a:gd name="T33" fmla="*/ 60 h 980"/>
                <a:gd name="T34" fmla="*/ 63244 w 2420"/>
                <a:gd name="T35" fmla="*/ 260 h 980"/>
                <a:gd name="T36" fmla="*/ 64319 w 2420"/>
                <a:gd name="T37" fmla="*/ 100 h 9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20"/>
                <a:gd name="T58" fmla="*/ 0 h 980"/>
                <a:gd name="T59" fmla="*/ 2420 w 2420"/>
                <a:gd name="T60" fmla="*/ 980 h 9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20" h="980">
                  <a:moveTo>
                    <a:pt x="0" y="160"/>
                  </a:moveTo>
                  <a:lnTo>
                    <a:pt x="680" y="160"/>
                  </a:lnTo>
                  <a:lnTo>
                    <a:pt x="780" y="980"/>
                  </a:lnTo>
                  <a:lnTo>
                    <a:pt x="840" y="300"/>
                  </a:lnTo>
                  <a:lnTo>
                    <a:pt x="880" y="960"/>
                  </a:lnTo>
                  <a:lnTo>
                    <a:pt x="940" y="560"/>
                  </a:lnTo>
                  <a:lnTo>
                    <a:pt x="980" y="960"/>
                  </a:lnTo>
                  <a:lnTo>
                    <a:pt x="1020" y="780"/>
                  </a:lnTo>
                  <a:lnTo>
                    <a:pt x="1040" y="960"/>
                  </a:lnTo>
                  <a:lnTo>
                    <a:pt x="1100" y="880"/>
                  </a:lnTo>
                  <a:lnTo>
                    <a:pt x="1160" y="960"/>
                  </a:lnTo>
                  <a:lnTo>
                    <a:pt x="1960" y="960"/>
                  </a:lnTo>
                  <a:lnTo>
                    <a:pt x="2100" y="0"/>
                  </a:lnTo>
                  <a:lnTo>
                    <a:pt x="2120" y="480"/>
                  </a:lnTo>
                  <a:lnTo>
                    <a:pt x="2220" y="60"/>
                  </a:lnTo>
                  <a:lnTo>
                    <a:pt x="2240" y="360"/>
                  </a:lnTo>
                  <a:lnTo>
                    <a:pt x="2320" y="60"/>
                  </a:lnTo>
                  <a:lnTo>
                    <a:pt x="2380" y="260"/>
                  </a:lnTo>
                  <a:lnTo>
                    <a:pt x="2420" y="100"/>
                  </a:lnTo>
                </a:path>
              </a:pathLst>
            </a:custGeom>
            <a:grpFill/>
            <a:ln w="9525">
              <a:solidFill>
                <a:srgbClr val="000000"/>
              </a:solidFill>
              <a:round/>
              <a:headEnd/>
              <a:tailEn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29" name="Freeform 9"/>
            <p:cNvSpPr>
              <a:spLocks noChangeArrowheads="1"/>
            </p:cNvSpPr>
            <p:nvPr/>
          </p:nvSpPr>
          <p:spPr bwMode="auto">
            <a:xfrm>
              <a:off x="9167" y="2240"/>
              <a:ext cx="873" cy="200"/>
            </a:xfrm>
            <a:custGeom>
              <a:avLst/>
              <a:gdLst>
                <a:gd name="T0" fmla="*/ 0 w 720"/>
                <a:gd name="T1" fmla="*/ 200 h 200"/>
                <a:gd name="T2" fmla="*/ 1059 w 720"/>
                <a:gd name="T3" fmla="*/ 0 h 200"/>
                <a:gd name="T4" fmla="*/ 2648 w 720"/>
                <a:gd name="T5" fmla="*/ 120 h 200"/>
                <a:gd name="T6" fmla="*/ 19061 w 720"/>
                <a:gd name="T7" fmla="*/ 120 h 200"/>
                <a:gd name="T8" fmla="*/ 0 60000 65536"/>
                <a:gd name="T9" fmla="*/ 0 60000 65536"/>
                <a:gd name="T10" fmla="*/ 0 60000 65536"/>
                <a:gd name="T11" fmla="*/ 0 60000 65536"/>
                <a:gd name="T12" fmla="*/ 0 w 720"/>
                <a:gd name="T13" fmla="*/ 0 h 200"/>
                <a:gd name="T14" fmla="*/ 720 w 720"/>
                <a:gd name="T15" fmla="*/ 200 h 200"/>
              </a:gdLst>
              <a:ahLst/>
              <a:cxnLst>
                <a:cxn ang="T8">
                  <a:pos x="T0" y="T1"/>
                </a:cxn>
                <a:cxn ang="T9">
                  <a:pos x="T2" y="T3"/>
                </a:cxn>
                <a:cxn ang="T10">
                  <a:pos x="T4" y="T5"/>
                </a:cxn>
                <a:cxn ang="T11">
                  <a:pos x="T6" y="T7"/>
                </a:cxn>
              </a:cxnLst>
              <a:rect l="T12" t="T13" r="T14" b="T15"/>
              <a:pathLst>
                <a:path w="720" h="200">
                  <a:moveTo>
                    <a:pt x="0" y="200"/>
                  </a:moveTo>
                  <a:lnTo>
                    <a:pt x="40" y="0"/>
                  </a:lnTo>
                  <a:lnTo>
                    <a:pt x="100" y="120"/>
                  </a:lnTo>
                  <a:lnTo>
                    <a:pt x="720" y="120"/>
                  </a:lnTo>
                </a:path>
              </a:pathLst>
            </a:custGeom>
            <a:grpFill/>
            <a:ln w="9525">
              <a:solidFill>
                <a:srgbClr val="000000"/>
              </a:solidFill>
              <a:round/>
              <a:headEnd/>
              <a:tailEn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30" name="Line 10"/>
            <p:cNvSpPr>
              <a:spLocks noChangeShapeType="1"/>
            </p:cNvSpPr>
            <p:nvPr/>
          </p:nvSpPr>
          <p:spPr bwMode="auto">
            <a:xfrm>
              <a:off x="7105" y="3140"/>
              <a:ext cx="0" cy="320"/>
            </a:xfrm>
            <a:prstGeom prst="line">
              <a:avLst/>
            </a:prstGeom>
            <a:grpFill/>
            <a:ln w="9525">
              <a:solidFill>
                <a:srgbClr val="000000"/>
              </a:solidFill>
              <a:round/>
              <a:headEnd/>
              <a:tailEn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31" name="Line 11"/>
            <p:cNvSpPr>
              <a:spLocks noChangeShapeType="1"/>
            </p:cNvSpPr>
            <p:nvPr/>
          </p:nvSpPr>
          <p:spPr bwMode="auto">
            <a:xfrm>
              <a:off x="7687" y="3140"/>
              <a:ext cx="0" cy="320"/>
            </a:xfrm>
            <a:prstGeom prst="line">
              <a:avLst/>
            </a:prstGeom>
            <a:grpFill/>
            <a:ln w="9525">
              <a:solidFill>
                <a:srgbClr val="000000"/>
              </a:solidFill>
              <a:round/>
              <a:headEnd/>
              <a:tailEn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32" name="Line 12"/>
            <p:cNvSpPr>
              <a:spLocks noChangeShapeType="1"/>
            </p:cNvSpPr>
            <p:nvPr/>
          </p:nvSpPr>
          <p:spPr bwMode="auto">
            <a:xfrm>
              <a:off x="8660" y="3140"/>
              <a:ext cx="0" cy="320"/>
            </a:xfrm>
            <a:prstGeom prst="line">
              <a:avLst/>
            </a:prstGeom>
            <a:grpFill/>
            <a:ln w="9525">
              <a:solidFill>
                <a:srgbClr val="000000"/>
              </a:solidFill>
              <a:round/>
              <a:headEnd/>
              <a:tailEn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33" name="Line 13"/>
            <p:cNvSpPr>
              <a:spLocks noChangeShapeType="1"/>
            </p:cNvSpPr>
            <p:nvPr/>
          </p:nvSpPr>
          <p:spPr bwMode="auto">
            <a:xfrm>
              <a:off x="9260" y="3140"/>
              <a:ext cx="0" cy="320"/>
            </a:xfrm>
            <a:prstGeom prst="line">
              <a:avLst/>
            </a:prstGeom>
            <a:grpFill/>
            <a:ln w="9525">
              <a:solidFill>
                <a:srgbClr val="000000"/>
              </a:solidFill>
              <a:round/>
              <a:headEnd/>
              <a:tailEn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34" name="Text Box 14"/>
            <p:cNvSpPr txBox="1">
              <a:spLocks noChangeArrowheads="1"/>
            </p:cNvSpPr>
            <p:nvPr/>
          </p:nvSpPr>
          <p:spPr bwMode="auto">
            <a:xfrm>
              <a:off x="7857" y="3240"/>
              <a:ext cx="606" cy="200"/>
            </a:xfrm>
            <a:prstGeom prst="rect">
              <a:avLst/>
            </a:prstGeom>
            <a:grpFill/>
            <a:ln w="9525">
              <a:solidFill>
                <a:srgbClr val="FFFFFF"/>
              </a:solidFill>
              <a:miter lim="800000"/>
              <a:headEnd/>
              <a:tailEnd/>
            </a:ln>
          </p:spPr>
          <p:txBody>
            <a:bodyPr lIns="0" tIns="0" rIns="0" bIns="0"/>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marL="0" marR="0" lvl="0" indent="0" algn="ctr" defTabSz="914400" eaLnBrk="0" fontAlgn="base" latinLnBrk="0" hangingPunct="0">
                <a:lnSpc>
                  <a:spcPct val="72000"/>
                </a:lnSpc>
                <a:spcBef>
                  <a:spcPct val="0"/>
                </a:spcBef>
                <a:spcAft>
                  <a:spcPct val="0"/>
                </a:spcAft>
                <a:buClrTx/>
                <a:buSzTx/>
                <a:buFont typeface="Arial" charset="0"/>
                <a:buNone/>
                <a:tabLst/>
                <a:defRPr/>
              </a:pPr>
              <a:r>
                <a:rPr kumimoji="0" lang="zh-CN" altLang="en-US" sz="1400" b="0" i="0" u="none" strike="noStrike" kern="0" cap="none" spc="0" normalizeH="0" baseline="0" noProof="0">
                  <a:ln>
                    <a:noFill/>
                  </a:ln>
                  <a:solidFill>
                    <a:srgbClr val="000000"/>
                  </a:solidFill>
                  <a:effectLst/>
                  <a:uLnTx/>
                  <a:uFillTx/>
                  <a:latin typeface="Times New Roman" pitchFamily="18" charset="0"/>
                  <a:ea typeface="宋体" pitchFamily="2" charset="-122"/>
                </a:rPr>
                <a:t>键稳定</a:t>
              </a:r>
            </a:p>
          </p:txBody>
        </p:sp>
        <p:sp>
          <p:nvSpPr>
            <p:cNvPr id="35" name="Text Box 15"/>
            <p:cNvSpPr txBox="1">
              <a:spLocks noChangeArrowheads="1"/>
            </p:cNvSpPr>
            <p:nvPr/>
          </p:nvSpPr>
          <p:spPr bwMode="auto">
            <a:xfrm>
              <a:off x="7614" y="1980"/>
              <a:ext cx="1068" cy="200"/>
            </a:xfrm>
            <a:prstGeom prst="rect">
              <a:avLst/>
            </a:prstGeom>
            <a:grpFill/>
            <a:ln w="9525">
              <a:solidFill>
                <a:srgbClr val="FFFFFF"/>
              </a:solidFill>
              <a:miter lim="800000"/>
              <a:headEnd/>
              <a:tailEnd/>
            </a:ln>
          </p:spPr>
          <p:txBody>
            <a:bodyPr lIns="0" tIns="0" rIns="0" bIns="0"/>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marL="0" marR="0" lvl="0" indent="0" algn="ctr" defTabSz="914400" eaLnBrk="0" fontAlgn="base" latinLnBrk="0" hangingPunct="0">
                <a:lnSpc>
                  <a:spcPct val="72000"/>
                </a:lnSpc>
                <a:spcBef>
                  <a:spcPct val="0"/>
                </a:spcBef>
                <a:spcAft>
                  <a:spcPct val="0"/>
                </a:spcAft>
                <a:buClrTx/>
                <a:buSzTx/>
                <a:buFont typeface="Arial" charset="0"/>
                <a:buNone/>
                <a:tabLst/>
                <a:defRPr/>
              </a:pPr>
              <a:r>
                <a:rPr kumimoji="0" lang="zh-CN" altLang="en-US" sz="2000" b="1" i="0" u="none" strike="noStrike" kern="0" cap="none" spc="0" normalizeH="0" baseline="0" noProof="0" dirty="0">
                  <a:ln>
                    <a:noFill/>
                  </a:ln>
                  <a:solidFill>
                    <a:srgbClr val="000000"/>
                  </a:solidFill>
                  <a:effectLst/>
                  <a:uLnTx/>
                  <a:uFillTx/>
                  <a:latin typeface="Times New Roman" pitchFamily="18" charset="0"/>
                  <a:ea typeface="宋体" pitchFamily="2" charset="-122"/>
                </a:rPr>
                <a:t>键按下</a:t>
              </a:r>
            </a:p>
          </p:txBody>
        </p:sp>
        <p:sp>
          <p:nvSpPr>
            <p:cNvPr id="36" name="Line 16"/>
            <p:cNvSpPr>
              <a:spLocks noChangeShapeType="1"/>
            </p:cNvSpPr>
            <p:nvPr/>
          </p:nvSpPr>
          <p:spPr bwMode="auto">
            <a:xfrm flipH="1">
              <a:off x="7105" y="2080"/>
              <a:ext cx="703" cy="0"/>
            </a:xfrm>
            <a:prstGeom prst="line">
              <a:avLst/>
            </a:prstGeom>
            <a:grpFill/>
            <a:ln w="9525">
              <a:solidFill>
                <a:srgbClr val="000000"/>
              </a:solidFill>
              <a:round/>
              <a:headEnd/>
              <a:tailEnd type="triangle" w="med" len="me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37" name="Line 17"/>
            <p:cNvSpPr>
              <a:spLocks noChangeShapeType="1"/>
            </p:cNvSpPr>
            <p:nvPr/>
          </p:nvSpPr>
          <p:spPr bwMode="auto">
            <a:xfrm>
              <a:off x="8536" y="2080"/>
              <a:ext cx="752" cy="0"/>
            </a:xfrm>
            <a:prstGeom prst="line">
              <a:avLst/>
            </a:prstGeom>
            <a:grpFill/>
            <a:ln w="9525">
              <a:solidFill>
                <a:srgbClr val="000000"/>
              </a:solidFill>
              <a:round/>
              <a:headEnd/>
              <a:tailEnd type="triangle" w="med" len="me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38" name="Line 18"/>
            <p:cNvSpPr>
              <a:spLocks noChangeShapeType="1"/>
            </p:cNvSpPr>
            <p:nvPr/>
          </p:nvSpPr>
          <p:spPr bwMode="auto">
            <a:xfrm>
              <a:off x="8420" y="3340"/>
              <a:ext cx="240" cy="0"/>
            </a:xfrm>
            <a:prstGeom prst="line">
              <a:avLst/>
            </a:prstGeom>
            <a:grpFill/>
            <a:ln w="9525">
              <a:solidFill>
                <a:srgbClr val="000000"/>
              </a:solidFill>
              <a:round/>
              <a:headEnd/>
              <a:tailEnd type="triangle" w="med" len="me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39" name="Line 19"/>
            <p:cNvSpPr>
              <a:spLocks noChangeShapeType="1"/>
            </p:cNvSpPr>
            <p:nvPr/>
          </p:nvSpPr>
          <p:spPr bwMode="auto">
            <a:xfrm flipH="1">
              <a:off x="7680" y="3360"/>
              <a:ext cx="240" cy="0"/>
            </a:xfrm>
            <a:prstGeom prst="line">
              <a:avLst/>
            </a:prstGeom>
            <a:grpFill/>
            <a:ln w="9525">
              <a:solidFill>
                <a:srgbClr val="000000"/>
              </a:solidFill>
              <a:round/>
              <a:headEnd/>
              <a:tailEnd type="triangle" w="med" len="me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40" name="Line 20"/>
            <p:cNvSpPr>
              <a:spLocks noChangeShapeType="1"/>
            </p:cNvSpPr>
            <p:nvPr/>
          </p:nvSpPr>
          <p:spPr bwMode="auto">
            <a:xfrm>
              <a:off x="7100" y="3360"/>
              <a:ext cx="580" cy="0"/>
            </a:xfrm>
            <a:prstGeom prst="line">
              <a:avLst/>
            </a:prstGeom>
            <a:grpFill/>
            <a:ln w="9525">
              <a:solidFill>
                <a:srgbClr val="000000"/>
              </a:solidFill>
              <a:round/>
              <a:headEnd type="triangle" w="med" len="med"/>
              <a:tailEnd type="triangle" w="med" len="me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41" name="Line 21"/>
            <p:cNvSpPr>
              <a:spLocks noChangeShapeType="1"/>
            </p:cNvSpPr>
            <p:nvPr/>
          </p:nvSpPr>
          <p:spPr bwMode="auto">
            <a:xfrm>
              <a:off x="8680" y="3340"/>
              <a:ext cx="580" cy="0"/>
            </a:xfrm>
            <a:prstGeom prst="line">
              <a:avLst/>
            </a:prstGeom>
            <a:grpFill/>
            <a:ln w="9525">
              <a:solidFill>
                <a:srgbClr val="000000"/>
              </a:solidFill>
              <a:round/>
              <a:headEnd type="triangle" w="med" len="med"/>
              <a:tailEnd type="triangle" w="med" len="med"/>
            </a:ln>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latin typeface="Franklin Gothic Book" pitchFamily="34" charset="0"/>
                <a:ea typeface="黑体" pitchFamily="49" charset="-122"/>
              </a:endParaRPr>
            </a:p>
          </p:txBody>
        </p:sp>
        <p:sp>
          <p:nvSpPr>
            <p:cNvPr id="42" name="Text Box 22"/>
            <p:cNvSpPr txBox="1">
              <a:spLocks noChangeArrowheads="1"/>
            </p:cNvSpPr>
            <p:nvPr/>
          </p:nvSpPr>
          <p:spPr bwMode="auto">
            <a:xfrm>
              <a:off x="8660" y="3580"/>
              <a:ext cx="680" cy="200"/>
            </a:xfrm>
            <a:prstGeom prst="rect">
              <a:avLst/>
            </a:prstGeom>
            <a:grpFill/>
            <a:ln w="9525">
              <a:solidFill>
                <a:srgbClr val="FFFFFF"/>
              </a:solidFill>
              <a:miter lim="800000"/>
              <a:headEnd/>
              <a:tailEnd/>
            </a:ln>
          </p:spPr>
          <p:txBody>
            <a:bodyPr lIns="0" tIns="0" rIns="0" bIns="0"/>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marL="0" marR="0" lvl="0" indent="0" algn="just" defTabSz="914400" eaLnBrk="0" fontAlgn="base" latinLnBrk="0" hangingPunct="0">
                <a:lnSpc>
                  <a:spcPct val="80000"/>
                </a:lnSpc>
                <a:spcBef>
                  <a:spcPct val="0"/>
                </a:spcBef>
                <a:spcAft>
                  <a:spcPct val="0"/>
                </a:spcAft>
                <a:buClrTx/>
                <a:buSzTx/>
                <a:buFont typeface="Arial" charset="0"/>
                <a:buNone/>
                <a:tabLst/>
                <a:defRPr/>
              </a:pPr>
              <a:r>
                <a:rPr kumimoji="0" lang="zh-CN" altLang="en-US" sz="2000" b="1" i="0" u="none" strike="noStrike" kern="0" cap="none" spc="0" normalizeH="0" baseline="0" noProof="0">
                  <a:ln>
                    <a:noFill/>
                  </a:ln>
                  <a:solidFill>
                    <a:srgbClr val="000000"/>
                  </a:solidFill>
                  <a:effectLst/>
                  <a:uLnTx/>
                  <a:uFillTx/>
                  <a:latin typeface="Times New Roman" pitchFamily="18" charset="0"/>
                  <a:ea typeface="宋体" pitchFamily="2" charset="-122"/>
                </a:rPr>
                <a:t>后沿抖动</a:t>
              </a:r>
            </a:p>
          </p:txBody>
        </p:sp>
        <p:sp>
          <p:nvSpPr>
            <p:cNvPr id="43" name="Text Box 23"/>
            <p:cNvSpPr txBox="1">
              <a:spLocks noChangeArrowheads="1"/>
            </p:cNvSpPr>
            <p:nvPr/>
          </p:nvSpPr>
          <p:spPr bwMode="auto">
            <a:xfrm>
              <a:off x="7025" y="3580"/>
              <a:ext cx="755" cy="200"/>
            </a:xfrm>
            <a:prstGeom prst="rect">
              <a:avLst/>
            </a:prstGeom>
            <a:grpFill/>
            <a:ln w="9525">
              <a:solidFill>
                <a:srgbClr val="FFFFFF"/>
              </a:solidFill>
              <a:miter lim="800000"/>
              <a:headEnd/>
              <a:tailEnd/>
            </a:ln>
          </p:spPr>
          <p:txBody>
            <a:bodyPr lIns="0" tIns="0" rIns="0" bIns="0"/>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marL="0" marR="0" lvl="0" indent="0" algn="just" defTabSz="914400" eaLnBrk="0" fontAlgn="base" latinLnBrk="0" hangingPunct="0">
                <a:lnSpc>
                  <a:spcPct val="80000"/>
                </a:lnSpc>
                <a:spcBef>
                  <a:spcPct val="0"/>
                </a:spcBef>
                <a:spcAft>
                  <a:spcPct val="0"/>
                </a:spcAft>
                <a:buClrTx/>
                <a:buSzTx/>
                <a:buFont typeface="Arial" charset="0"/>
                <a:buNone/>
                <a:tabLst/>
                <a:defRPr/>
              </a:pPr>
              <a:r>
                <a:rPr kumimoji="0" lang="zh-CN" altLang="en-US" sz="2000" b="1" i="0" u="none" strike="noStrike" kern="0" cap="none" spc="0" normalizeH="0" baseline="0" noProof="0">
                  <a:ln>
                    <a:noFill/>
                  </a:ln>
                  <a:solidFill>
                    <a:srgbClr val="000000"/>
                  </a:solidFill>
                  <a:effectLst/>
                  <a:uLnTx/>
                  <a:uFillTx/>
                  <a:latin typeface="Times New Roman" pitchFamily="18" charset="0"/>
                  <a:ea typeface="宋体" pitchFamily="2" charset="-122"/>
                </a:rPr>
                <a:t>前沿抖动</a:t>
              </a:r>
            </a:p>
          </p:txBody>
        </p:sp>
      </p:grpSp>
    </p:spTree>
    <p:extLst>
      <p:ext uri="{BB962C8B-B14F-4D97-AF65-F5344CB8AC3E}">
        <p14:creationId xmlns:p14="http://schemas.microsoft.com/office/powerpoint/2010/main" val="29537829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4"/>
          <p:cNvSpPr>
            <a:spLocks noChangeArrowheads="1"/>
          </p:cNvSpPr>
          <p:nvPr/>
        </p:nvSpPr>
        <p:spPr bwMode="auto">
          <a:xfrm>
            <a:off x="2292930" y="584212"/>
            <a:ext cx="445388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None/>
            </a:pPr>
            <a:r>
              <a:rPr lang="en-US" altLang="zh-CN" sz="2800" b="1" dirty="0" smtClean="0">
                <a:latin typeface="微软雅黑" panose="020B0503020204020204" pitchFamily="34" charset="-122"/>
                <a:ea typeface="微软雅黑" panose="020B0503020204020204" pitchFamily="34" charset="-122"/>
                <a:cs typeface="Times New Roman" panose="02020603050405020304" pitchFamily="18" charset="0"/>
              </a:rPr>
              <a:t>AT89S51</a:t>
            </a:r>
            <a:r>
              <a:rPr lang="zh-CN" altLang="en-US" sz="2800" b="1" dirty="0" smtClean="0">
                <a:latin typeface="微软雅黑" panose="020B0503020204020204" pitchFamily="34" charset="-122"/>
                <a:ea typeface="微软雅黑" panose="020B0503020204020204" pitchFamily="34" charset="-122"/>
                <a:cs typeface="Times New Roman" panose="02020603050405020304" pitchFamily="18" charset="0"/>
              </a:rPr>
              <a:t>单片机引脚分布</a:t>
            </a:r>
            <a:endParaRPr lang="zh-CN" altLang="en-US"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3537" y="54630"/>
            <a:ext cx="1954989" cy="861005"/>
          </a:xfrm>
          <a:prstGeom prst="rect">
            <a:avLst/>
          </a:prstGeom>
        </p:spPr>
        <p:txBody>
          <a:bodyPr wrap="square">
            <a:spAutoFit/>
          </a:bodyPr>
          <a:lstStyle/>
          <a:p>
            <a:pPr algn="ctr" eaLnBrk="0" fontAlgn="base" hangingPunct="0">
              <a:lnSpc>
                <a:spcPct val="120000"/>
              </a:lnSpc>
              <a:spcBef>
                <a:spcPct val="20000"/>
              </a:spcBef>
              <a:spcAft>
                <a:spcPct val="0"/>
              </a:spcAft>
              <a:buFont typeface="Wingdings" pitchFamily="2" charset="2"/>
              <a:buNone/>
            </a:pPr>
            <a:r>
              <a:rPr lang="zh-CN" altLang="en-US" sz="4800" b="1"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复习</a:t>
            </a:r>
            <a:endParaRPr lang="zh-CN" altLang="en-US" sz="4800" b="1"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sp>
        <p:nvSpPr>
          <p:cNvPr id="21" name="Rectangle 37"/>
          <p:cNvSpPr>
            <a:spLocks noChangeArrowheads="1"/>
          </p:cNvSpPr>
          <p:nvPr/>
        </p:nvSpPr>
        <p:spPr bwMode="auto">
          <a:xfrm>
            <a:off x="6211435" y="1327794"/>
            <a:ext cx="990600" cy="4789488"/>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10000"/>
              </a:lnSpc>
              <a:spcBef>
                <a:spcPct val="0"/>
              </a:spcBef>
              <a:spcAft>
                <a:spcPct val="0"/>
              </a:spcAft>
              <a:buClrTx/>
              <a:buSzTx/>
              <a:buFontTx/>
              <a:buNone/>
              <a:tabLst/>
              <a:defRPr/>
            </a:pPr>
            <a:endParaRPr kumimoji="0" lang="en-US" altLang="zh-CN" sz="14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10000"/>
              </a:lnSpc>
              <a:spcBef>
                <a:spcPct val="0"/>
              </a:spcBef>
              <a:spcAft>
                <a:spcPct val="0"/>
              </a:spcAft>
              <a:buClrTx/>
              <a:buSzTx/>
              <a:buFontTx/>
              <a:buNone/>
              <a:tabLst/>
              <a:defRPr/>
            </a:pPr>
            <a:endParaRPr kumimoji="0" lang="en-US" altLang="zh-CN" sz="14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p:txBody>
      </p:sp>
      <p:grpSp>
        <p:nvGrpSpPr>
          <p:cNvPr id="22" name="Group 195"/>
          <p:cNvGrpSpPr>
            <a:grpSpLocks/>
          </p:cNvGrpSpPr>
          <p:nvPr/>
        </p:nvGrpSpPr>
        <p:grpSpPr bwMode="auto">
          <a:xfrm>
            <a:off x="5562148" y="2696219"/>
            <a:ext cx="647700" cy="468313"/>
            <a:chOff x="3683" y="1616"/>
            <a:chExt cx="408" cy="295"/>
          </a:xfrm>
        </p:grpSpPr>
        <p:sp>
          <p:nvSpPr>
            <p:cNvPr id="23" name="Line 130"/>
            <p:cNvSpPr>
              <a:spLocks noChangeShapeType="1"/>
            </p:cNvSpPr>
            <p:nvPr/>
          </p:nvSpPr>
          <p:spPr bwMode="auto">
            <a:xfrm>
              <a:off x="3683" y="1616"/>
              <a:ext cx="40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4" name="Line 131"/>
            <p:cNvSpPr>
              <a:spLocks noChangeShapeType="1"/>
            </p:cNvSpPr>
            <p:nvPr/>
          </p:nvSpPr>
          <p:spPr bwMode="auto">
            <a:xfrm flipH="1">
              <a:off x="3683" y="1752"/>
              <a:ext cx="40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5" name="Line 132"/>
            <p:cNvSpPr>
              <a:spLocks noChangeShapeType="1"/>
            </p:cNvSpPr>
            <p:nvPr/>
          </p:nvSpPr>
          <p:spPr bwMode="auto">
            <a:xfrm flipH="1">
              <a:off x="3683" y="1911"/>
              <a:ext cx="40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26" name="Line 165"/>
          <p:cNvSpPr>
            <a:spLocks noChangeShapeType="1"/>
          </p:cNvSpPr>
          <p:nvPr/>
        </p:nvSpPr>
        <p:spPr bwMode="auto">
          <a:xfrm>
            <a:off x="5633585" y="1759594"/>
            <a:ext cx="5794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7" name="Group 194"/>
          <p:cNvGrpSpPr>
            <a:grpSpLocks/>
          </p:cNvGrpSpPr>
          <p:nvPr/>
        </p:nvGrpSpPr>
        <p:grpSpPr bwMode="auto">
          <a:xfrm>
            <a:off x="5544685" y="2007244"/>
            <a:ext cx="665163" cy="536575"/>
            <a:chOff x="3672" y="1182"/>
            <a:chExt cx="419" cy="338"/>
          </a:xfrm>
        </p:grpSpPr>
        <p:sp>
          <p:nvSpPr>
            <p:cNvPr id="28" name="Rectangle 123"/>
            <p:cNvSpPr>
              <a:spLocks noChangeArrowheads="1"/>
            </p:cNvSpPr>
            <p:nvPr/>
          </p:nvSpPr>
          <p:spPr bwMode="auto">
            <a:xfrm>
              <a:off x="3672" y="1356"/>
              <a:ext cx="174" cy="56"/>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10000"/>
                </a:lnSpc>
                <a:spcBef>
                  <a:spcPct val="2000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9" name="Line 124"/>
            <p:cNvSpPr>
              <a:spLocks noChangeShapeType="1"/>
            </p:cNvSpPr>
            <p:nvPr/>
          </p:nvSpPr>
          <p:spPr bwMode="auto">
            <a:xfrm>
              <a:off x="3681" y="1301"/>
              <a:ext cx="16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0" name="Line 125"/>
            <p:cNvSpPr>
              <a:spLocks noChangeShapeType="1"/>
            </p:cNvSpPr>
            <p:nvPr/>
          </p:nvSpPr>
          <p:spPr bwMode="auto">
            <a:xfrm>
              <a:off x="3672" y="1456"/>
              <a:ext cx="1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1" name="Line 126"/>
            <p:cNvSpPr>
              <a:spLocks noChangeShapeType="1"/>
            </p:cNvSpPr>
            <p:nvPr/>
          </p:nvSpPr>
          <p:spPr bwMode="auto">
            <a:xfrm>
              <a:off x="3756" y="1191"/>
              <a:ext cx="0" cy="1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2" name="Line 127"/>
            <p:cNvSpPr>
              <a:spLocks noChangeShapeType="1"/>
            </p:cNvSpPr>
            <p:nvPr/>
          </p:nvSpPr>
          <p:spPr bwMode="auto">
            <a:xfrm>
              <a:off x="3764" y="118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3" name="Line 128"/>
            <p:cNvSpPr>
              <a:spLocks noChangeShapeType="1"/>
            </p:cNvSpPr>
            <p:nvPr/>
          </p:nvSpPr>
          <p:spPr bwMode="auto">
            <a:xfrm>
              <a:off x="3756" y="1456"/>
              <a:ext cx="0" cy="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Line 129"/>
            <p:cNvSpPr>
              <a:spLocks noChangeShapeType="1"/>
            </p:cNvSpPr>
            <p:nvPr/>
          </p:nvSpPr>
          <p:spPr bwMode="auto">
            <a:xfrm>
              <a:off x="3756" y="1520"/>
              <a:ext cx="3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Line 169"/>
            <p:cNvSpPr>
              <a:spLocks noChangeShapeType="1"/>
            </p:cNvSpPr>
            <p:nvPr/>
          </p:nvSpPr>
          <p:spPr bwMode="auto">
            <a:xfrm>
              <a:off x="3751" y="1185"/>
              <a:ext cx="3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nvGrpSpPr>
          <p:cNvPr id="36" name="Group 184"/>
          <p:cNvGrpSpPr>
            <a:grpSpLocks/>
          </p:cNvGrpSpPr>
          <p:nvPr/>
        </p:nvGrpSpPr>
        <p:grpSpPr bwMode="auto">
          <a:xfrm>
            <a:off x="5670098" y="1508769"/>
            <a:ext cx="539750" cy="4660900"/>
            <a:chOff x="3751" y="868"/>
            <a:chExt cx="340" cy="2936"/>
          </a:xfrm>
        </p:grpSpPr>
        <p:sp>
          <p:nvSpPr>
            <p:cNvPr id="37" name="Line 166"/>
            <p:cNvSpPr>
              <a:spLocks noChangeShapeType="1"/>
            </p:cNvSpPr>
            <p:nvPr/>
          </p:nvSpPr>
          <p:spPr bwMode="auto">
            <a:xfrm>
              <a:off x="3751" y="868"/>
              <a:ext cx="33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8" name="Line 167"/>
            <p:cNvSpPr>
              <a:spLocks noChangeShapeType="1"/>
            </p:cNvSpPr>
            <p:nvPr/>
          </p:nvSpPr>
          <p:spPr bwMode="auto">
            <a:xfrm flipH="1">
              <a:off x="3864" y="3680"/>
              <a:ext cx="0" cy="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9" name="Rectangle 168"/>
            <p:cNvSpPr>
              <a:spLocks noChangeArrowheads="1"/>
            </p:cNvSpPr>
            <p:nvPr/>
          </p:nvSpPr>
          <p:spPr bwMode="auto">
            <a:xfrm>
              <a:off x="3796" y="3748"/>
              <a:ext cx="128" cy="56"/>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10000"/>
                </a:lnSpc>
                <a:spcBef>
                  <a:spcPct val="2000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Line 170"/>
            <p:cNvSpPr>
              <a:spLocks noChangeShapeType="1"/>
            </p:cNvSpPr>
            <p:nvPr/>
          </p:nvSpPr>
          <p:spPr bwMode="auto">
            <a:xfrm>
              <a:off x="3864" y="3680"/>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sp>
        <p:nvSpPr>
          <p:cNvPr id="41" name="Text Box 176">
            <a:hlinkClick r:id="rId2" action="ppaction://hlinksldjump"/>
          </p:cNvPr>
          <p:cNvSpPr txBox="1">
            <a:spLocks noChangeArrowheads="1"/>
          </p:cNvSpPr>
          <p:nvPr/>
        </p:nvSpPr>
        <p:spPr bwMode="auto">
          <a:xfrm>
            <a:off x="3990524" y="1796003"/>
            <a:ext cx="1093787" cy="109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 tIns="10800" rIns="18000" bIns="1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2000" b="1" i="0" u="sng" strike="noStrike" kern="0" cap="none" spc="0" normalizeH="0" baseline="0" noProof="0" dirty="0" smtClean="0">
                <a:ln>
                  <a:noFill/>
                </a:ln>
                <a:solidFill>
                  <a:srgbClr val="FF0000"/>
                </a:solidFill>
                <a:effectLst/>
                <a:uLnTx/>
                <a:uFillTx/>
              </a:rPr>
              <a:t>电源</a:t>
            </a:r>
            <a:r>
              <a:rPr lang="zh-CN" altLang="en-US" sz="2000" b="1" u="sng" kern="0" dirty="0">
                <a:solidFill>
                  <a:srgbClr val="000000"/>
                </a:solidFill>
              </a:rPr>
              <a:t>及</a:t>
            </a:r>
            <a:r>
              <a:rPr kumimoji="0" lang="zh-CN" altLang="en-US" sz="2000" b="1" i="0" u="sng" strike="noStrike" kern="0" cap="none" spc="0" normalizeH="0" baseline="0" noProof="0" dirty="0" smtClean="0">
                <a:ln>
                  <a:noFill/>
                </a:ln>
                <a:solidFill>
                  <a:srgbClr val="00B050"/>
                </a:solidFill>
                <a:effectLst/>
                <a:uLnTx/>
                <a:uFillTx/>
              </a:rPr>
              <a:t>时钟引脚</a:t>
            </a:r>
            <a:endParaRPr lang="en-US" altLang="zh-CN" sz="2000" b="1" u="sng" kern="0" noProof="0" dirty="0" smtClean="0">
              <a:solidFill>
                <a:srgbClr val="000000"/>
              </a:solidFill>
            </a:endParaRPr>
          </a:p>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2000" b="1" i="0" u="sng" strike="noStrike" kern="0" cap="none" spc="0" normalizeH="0" baseline="0" noProof="0" dirty="0" smtClean="0">
                <a:ln>
                  <a:noFill/>
                </a:ln>
                <a:solidFill>
                  <a:schemeClr val="accent2"/>
                </a:solidFill>
                <a:effectLst/>
                <a:uLnTx/>
                <a:uFillTx/>
              </a:rPr>
              <a:t>控制引脚</a:t>
            </a:r>
            <a:endParaRPr kumimoji="0" lang="zh-CN" altLang="en-US" sz="2000" b="1" i="0" u="sng" strike="noStrike" kern="0" cap="none" spc="0" normalizeH="0" baseline="0" noProof="0" dirty="0">
              <a:ln>
                <a:noFill/>
              </a:ln>
              <a:solidFill>
                <a:schemeClr val="accent2"/>
              </a:solidFill>
              <a:effectLst/>
              <a:uLnTx/>
              <a:uFillTx/>
            </a:endParaRPr>
          </a:p>
        </p:txBody>
      </p:sp>
      <p:grpSp>
        <p:nvGrpSpPr>
          <p:cNvPr id="42" name="Group 189"/>
          <p:cNvGrpSpPr>
            <a:grpSpLocks/>
          </p:cNvGrpSpPr>
          <p:nvPr/>
        </p:nvGrpSpPr>
        <p:grpSpPr bwMode="auto">
          <a:xfrm>
            <a:off x="4400098" y="4250382"/>
            <a:ext cx="1811337" cy="1506537"/>
            <a:chOff x="2951" y="2595"/>
            <a:chExt cx="1141" cy="949"/>
          </a:xfrm>
        </p:grpSpPr>
        <p:sp>
          <p:nvSpPr>
            <p:cNvPr id="43" name="Line 133"/>
            <p:cNvSpPr>
              <a:spLocks noChangeShapeType="1"/>
            </p:cNvSpPr>
            <p:nvPr/>
          </p:nvSpPr>
          <p:spPr bwMode="auto">
            <a:xfrm>
              <a:off x="3819" y="2614"/>
              <a:ext cx="273" cy="0"/>
            </a:xfrm>
            <a:prstGeom prst="line">
              <a:avLst/>
            </a:prstGeom>
            <a:noFill/>
            <a:ln w="9525">
              <a:solidFill>
                <a:srgbClr val="0000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4" name="Line 134"/>
            <p:cNvSpPr>
              <a:spLocks noChangeShapeType="1"/>
            </p:cNvSpPr>
            <p:nvPr/>
          </p:nvSpPr>
          <p:spPr bwMode="auto">
            <a:xfrm>
              <a:off x="3819" y="2750"/>
              <a:ext cx="273" cy="0"/>
            </a:xfrm>
            <a:prstGeom prst="line">
              <a:avLst/>
            </a:prstGeom>
            <a:noFill/>
            <a:ln w="9525">
              <a:solidFill>
                <a:srgbClr val="0000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5" name="Line 135"/>
            <p:cNvSpPr>
              <a:spLocks noChangeShapeType="1"/>
            </p:cNvSpPr>
            <p:nvPr/>
          </p:nvSpPr>
          <p:spPr bwMode="auto">
            <a:xfrm>
              <a:off x="3819" y="2886"/>
              <a:ext cx="273" cy="0"/>
            </a:xfrm>
            <a:prstGeom prst="line">
              <a:avLst/>
            </a:prstGeom>
            <a:noFill/>
            <a:ln w="9525">
              <a:solidFill>
                <a:srgbClr val="0000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Line 136"/>
            <p:cNvSpPr>
              <a:spLocks noChangeShapeType="1"/>
            </p:cNvSpPr>
            <p:nvPr/>
          </p:nvSpPr>
          <p:spPr bwMode="auto">
            <a:xfrm>
              <a:off x="3819" y="3022"/>
              <a:ext cx="273" cy="0"/>
            </a:xfrm>
            <a:prstGeom prst="line">
              <a:avLst/>
            </a:prstGeom>
            <a:noFill/>
            <a:ln w="9525">
              <a:solidFill>
                <a:srgbClr val="0000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Line 137"/>
            <p:cNvSpPr>
              <a:spLocks noChangeShapeType="1"/>
            </p:cNvSpPr>
            <p:nvPr/>
          </p:nvSpPr>
          <p:spPr bwMode="auto">
            <a:xfrm>
              <a:off x="3819" y="3136"/>
              <a:ext cx="273" cy="0"/>
            </a:xfrm>
            <a:prstGeom prst="line">
              <a:avLst/>
            </a:prstGeom>
            <a:noFill/>
            <a:ln w="9525">
              <a:solidFill>
                <a:srgbClr val="0000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8" name="Line 138"/>
            <p:cNvSpPr>
              <a:spLocks noChangeShapeType="1"/>
            </p:cNvSpPr>
            <p:nvPr/>
          </p:nvSpPr>
          <p:spPr bwMode="auto">
            <a:xfrm>
              <a:off x="3819" y="3272"/>
              <a:ext cx="273" cy="0"/>
            </a:xfrm>
            <a:prstGeom prst="line">
              <a:avLst/>
            </a:prstGeom>
            <a:noFill/>
            <a:ln w="9525">
              <a:solidFill>
                <a:srgbClr val="0000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9" name="Line 139"/>
            <p:cNvSpPr>
              <a:spLocks noChangeShapeType="1"/>
            </p:cNvSpPr>
            <p:nvPr/>
          </p:nvSpPr>
          <p:spPr bwMode="auto">
            <a:xfrm>
              <a:off x="3819" y="3408"/>
              <a:ext cx="273" cy="0"/>
            </a:xfrm>
            <a:prstGeom prst="line">
              <a:avLst/>
            </a:prstGeom>
            <a:noFill/>
            <a:ln w="9525">
              <a:solidFill>
                <a:srgbClr val="0000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0" name="Line 140"/>
            <p:cNvSpPr>
              <a:spLocks noChangeShapeType="1"/>
            </p:cNvSpPr>
            <p:nvPr/>
          </p:nvSpPr>
          <p:spPr bwMode="auto">
            <a:xfrm>
              <a:off x="3819" y="3544"/>
              <a:ext cx="273" cy="0"/>
            </a:xfrm>
            <a:prstGeom prst="line">
              <a:avLst/>
            </a:prstGeom>
            <a:noFill/>
            <a:ln w="9525">
              <a:solidFill>
                <a:srgbClr val="0000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1" name="AutoShape 175"/>
            <p:cNvSpPr>
              <a:spLocks/>
            </p:cNvSpPr>
            <p:nvPr/>
          </p:nvSpPr>
          <p:spPr bwMode="auto">
            <a:xfrm>
              <a:off x="3504" y="2595"/>
              <a:ext cx="200" cy="945"/>
            </a:xfrm>
            <a:prstGeom prst="leftBrace">
              <a:avLst>
                <a:gd name="adj1" fmla="val 39375"/>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10000"/>
                </a:lnSpc>
                <a:spcBef>
                  <a:spcPct val="2000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52" name="Text Box 177"/>
            <p:cNvSpPr txBox="1">
              <a:spLocks noChangeArrowheads="1"/>
            </p:cNvSpPr>
            <p:nvPr/>
          </p:nvSpPr>
          <p:spPr bwMode="auto">
            <a:xfrm>
              <a:off x="2951" y="2949"/>
              <a:ext cx="55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20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rPr>
                <a:t>P3</a:t>
              </a:r>
              <a:r>
                <a:rPr kumimoji="0" lang="zh-CN" altLang="en-US" sz="20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rPr>
                <a:t>口</a:t>
              </a:r>
            </a:p>
          </p:txBody>
        </p:sp>
      </p:grpSp>
      <p:grpSp>
        <p:nvGrpSpPr>
          <p:cNvPr id="53" name="Group 187"/>
          <p:cNvGrpSpPr>
            <a:grpSpLocks/>
          </p:cNvGrpSpPr>
          <p:nvPr/>
        </p:nvGrpSpPr>
        <p:grpSpPr bwMode="auto">
          <a:xfrm>
            <a:off x="7202035" y="3299469"/>
            <a:ext cx="1347788" cy="1133475"/>
            <a:chOff x="4716" y="1996"/>
            <a:chExt cx="849" cy="714"/>
          </a:xfrm>
        </p:grpSpPr>
        <p:sp>
          <p:nvSpPr>
            <p:cNvPr id="54" name="Line 149"/>
            <p:cNvSpPr>
              <a:spLocks noChangeShapeType="1"/>
            </p:cNvSpPr>
            <p:nvPr/>
          </p:nvSpPr>
          <p:spPr bwMode="auto">
            <a:xfrm>
              <a:off x="4716" y="2000"/>
              <a:ext cx="273" cy="0"/>
            </a:xfrm>
            <a:prstGeom prst="line">
              <a:avLst/>
            </a:prstGeom>
            <a:noFill/>
            <a:ln w="9525">
              <a:solidFill>
                <a:srgbClr val="00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5" name="Line 150"/>
            <p:cNvSpPr>
              <a:spLocks noChangeShapeType="1"/>
            </p:cNvSpPr>
            <p:nvPr/>
          </p:nvSpPr>
          <p:spPr bwMode="auto">
            <a:xfrm>
              <a:off x="4716" y="2096"/>
              <a:ext cx="273" cy="0"/>
            </a:xfrm>
            <a:prstGeom prst="line">
              <a:avLst/>
            </a:prstGeom>
            <a:noFill/>
            <a:ln w="9525">
              <a:solidFill>
                <a:srgbClr val="00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6" name="Line 151"/>
            <p:cNvSpPr>
              <a:spLocks noChangeShapeType="1"/>
            </p:cNvSpPr>
            <p:nvPr/>
          </p:nvSpPr>
          <p:spPr bwMode="auto">
            <a:xfrm>
              <a:off x="4716" y="2192"/>
              <a:ext cx="273" cy="0"/>
            </a:xfrm>
            <a:prstGeom prst="line">
              <a:avLst/>
            </a:prstGeom>
            <a:noFill/>
            <a:ln w="9525">
              <a:solidFill>
                <a:srgbClr val="00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7" name="Line 152"/>
            <p:cNvSpPr>
              <a:spLocks noChangeShapeType="1"/>
            </p:cNvSpPr>
            <p:nvPr/>
          </p:nvSpPr>
          <p:spPr bwMode="auto">
            <a:xfrm>
              <a:off x="4716" y="2288"/>
              <a:ext cx="273" cy="0"/>
            </a:xfrm>
            <a:prstGeom prst="line">
              <a:avLst/>
            </a:prstGeom>
            <a:noFill/>
            <a:ln w="9525">
              <a:solidFill>
                <a:srgbClr val="00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Line 153"/>
            <p:cNvSpPr>
              <a:spLocks noChangeShapeType="1"/>
            </p:cNvSpPr>
            <p:nvPr/>
          </p:nvSpPr>
          <p:spPr bwMode="auto">
            <a:xfrm>
              <a:off x="4716" y="2384"/>
              <a:ext cx="273" cy="0"/>
            </a:xfrm>
            <a:prstGeom prst="line">
              <a:avLst/>
            </a:prstGeom>
            <a:noFill/>
            <a:ln w="9525">
              <a:solidFill>
                <a:srgbClr val="00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Line 154"/>
            <p:cNvSpPr>
              <a:spLocks noChangeShapeType="1"/>
            </p:cNvSpPr>
            <p:nvPr/>
          </p:nvSpPr>
          <p:spPr bwMode="auto">
            <a:xfrm>
              <a:off x="4716" y="2480"/>
              <a:ext cx="273" cy="0"/>
            </a:xfrm>
            <a:prstGeom prst="line">
              <a:avLst/>
            </a:prstGeom>
            <a:noFill/>
            <a:ln w="9525">
              <a:solidFill>
                <a:srgbClr val="00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0" name="Line 155"/>
            <p:cNvSpPr>
              <a:spLocks noChangeShapeType="1"/>
            </p:cNvSpPr>
            <p:nvPr/>
          </p:nvSpPr>
          <p:spPr bwMode="auto">
            <a:xfrm>
              <a:off x="4716" y="2576"/>
              <a:ext cx="273" cy="0"/>
            </a:xfrm>
            <a:prstGeom prst="line">
              <a:avLst/>
            </a:prstGeom>
            <a:noFill/>
            <a:ln w="9525">
              <a:solidFill>
                <a:srgbClr val="00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1" name="Line 156"/>
            <p:cNvSpPr>
              <a:spLocks noChangeShapeType="1"/>
            </p:cNvSpPr>
            <p:nvPr/>
          </p:nvSpPr>
          <p:spPr bwMode="auto">
            <a:xfrm>
              <a:off x="4716" y="2672"/>
              <a:ext cx="273" cy="0"/>
            </a:xfrm>
            <a:prstGeom prst="line">
              <a:avLst/>
            </a:prstGeom>
            <a:noFill/>
            <a:ln w="9525">
              <a:solidFill>
                <a:srgbClr val="00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2" name="AutoShape 173"/>
            <p:cNvSpPr>
              <a:spLocks/>
            </p:cNvSpPr>
            <p:nvPr/>
          </p:nvSpPr>
          <p:spPr bwMode="auto">
            <a:xfrm>
              <a:off x="5110" y="1996"/>
              <a:ext cx="169" cy="714"/>
            </a:xfrm>
            <a:prstGeom prst="rightBrace">
              <a:avLst>
                <a:gd name="adj1" fmla="val 35207"/>
                <a:gd name="adj2" fmla="val 50000"/>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10000"/>
                </a:lnSpc>
                <a:spcBef>
                  <a:spcPct val="2000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63" name="Text Box 178"/>
            <p:cNvSpPr txBox="1">
              <a:spLocks noChangeArrowheads="1"/>
            </p:cNvSpPr>
            <p:nvPr/>
          </p:nvSpPr>
          <p:spPr bwMode="auto">
            <a:xfrm>
              <a:off x="5233" y="2158"/>
              <a:ext cx="332"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20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rPr>
                <a:t>P1</a:t>
              </a:r>
              <a:r>
                <a:rPr kumimoji="0" lang="zh-CN" altLang="en-US" sz="20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rPr>
                <a:t>口</a:t>
              </a:r>
            </a:p>
          </p:txBody>
        </p:sp>
      </p:grpSp>
      <p:grpSp>
        <p:nvGrpSpPr>
          <p:cNvPr id="64" name="Group 185"/>
          <p:cNvGrpSpPr>
            <a:grpSpLocks/>
          </p:cNvGrpSpPr>
          <p:nvPr/>
        </p:nvGrpSpPr>
        <p:grpSpPr bwMode="auto">
          <a:xfrm>
            <a:off x="7202035" y="1900882"/>
            <a:ext cx="1347788" cy="1133475"/>
            <a:chOff x="4716" y="1115"/>
            <a:chExt cx="849" cy="714"/>
          </a:xfrm>
        </p:grpSpPr>
        <p:sp>
          <p:nvSpPr>
            <p:cNvPr id="65" name="Line 141"/>
            <p:cNvSpPr>
              <a:spLocks noChangeShapeType="1"/>
            </p:cNvSpPr>
            <p:nvPr/>
          </p:nvSpPr>
          <p:spPr bwMode="auto">
            <a:xfrm>
              <a:off x="4716" y="1136"/>
              <a:ext cx="27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6" name="Line 142"/>
            <p:cNvSpPr>
              <a:spLocks noChangeShapeType="1"/>
            </p:cNvSpPr>
            <p:nvPr/>
          </p:nvSpPr>
          <p:spPr bwMode="auto">
            <a:xfrm>
              <a:off x="4716" y="1232"/>
              <a:ext cx="27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7" name="Line 143"/>
            <p:cNvSpPr>
              <a:spLocks noChangeShapeType="1"/>
            </p:cNvSpPr>
            <p:nvPr/>
          </p:nvSpPr>
          <p:spPr bwMode="auto">
            <a:xfrm>
              <a:off x="4716" y="1328"/>
              <a:ext cx="27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8" name="Line 144"/>
            <p:cNvSpPr>
              <a:spLocks noChangeShapeType="1"/>
            </p:cNvSpPr>
            <p:nvPr/>
          </p:nvSpPr>
          <p:spPr bwMode="auto">
            <a:xfrm>
              <a:off x="4716" y="1424"/>
              <a:ext cx="27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9" name="Line 145"/>
            <p:cNvSpPr>
              <a:spLocks noChangeShapeType="1"/>
            </p:cNvSpPr>
            <p:nvPr/>
          </p:nvSpPr>
          <p:spPr bwMode="auto">
            <a:xfrm>
              <a:off x="4716" y="1520"/>
              <a:ext cx="27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70" name="Line 146"/>
            <p:cNvSpPr>
              <a:spLocks noChangeShapeType="1"/>
            </p:cNvSpPr>
            <p:nvPr/>
          </p:nvSpPr>
          <p:spPr bwMode="auto">
            <a:xfrm>
              <a:off x="4716" y="1616"/>
              <a:ext cx="27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71" name="Line 147"/>
            <p:cNvSpPr>
              <a:spLocks noChangeShapeType="1"/>
            </p:cNvSpPr>
            <p:nvPr/>
          </p:nvSpPr>
          <p:spPr bwMode="auto">
            <a:xfrm>
              <a:off x="4716" y="1712"/>
              <a:ext cx="27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72" name="Line 148"/>
            <p:cNvSpPr>
              <a:spLocks noChangeShapeType="1"/>
            </p:cNvSpPr>
            <p:nvPr/>
          </p:nvSpPr>
          <p:spPr bwMode="auto">
            <a:xfrm>
              <a:off x="4716" y="1808"/>
              <a:ext cx="27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73" name="AutoShape 172"/>
            <p:cNvSpPr>
              <a:spLocks/>
            </p:cNvSpPr>
            <p:nvPr/>
          </p:nvSpPr>
          <p:spPr bwMode="auto">
            <a:xfrm>
              <a:off x="5089" y="1115"/>
              <a:ext cx="169" cy="714"/>
            </a:xfrm>
            <a:prstGeom prst="rightBrace">
              <a:avLst>
                <a:gd name="adj1" fmla="val 35207"/>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10000"/>
                </a:lnSpc>
                <a:spcBef>
                  <a:spcPct val="2000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74" name="Text Box 179"/>
            <p:cNvSpPr txBox="1">
              <a:spLocks noChangeArrowheads="1"/>
            </p:cNvSpPr>
            <p:nvPr/>
          </p:nvSpPr>
          <p:spPr bwMode="auto">
            <a:xfrm>
              <a:off x="5241" y="1242"/>
              <a:ext cx="324"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20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rPr>
                <a:t>P0</a:t>
              </a:r>
              <a:r>
                <a:rPr kumimoji="0" lang="zh-CN" altLang="en-US" sz="20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rPr>
                <a:t>口</a:t>
              </a:r>
            </a:p>
          </p:txBody>
        </p:sp>
      </p:grpSp>
      <p:grpSp>
        <p:nvGrpSpPr>
          <p:cNvPr id="75" name="Group 188"/>
          <p:cNvGrpSpPr>
            <a:grpSpLocks/>
          </p:cNvGrpSpPr>
          <p:nvPr/>
        </p:nvGrpSpPr>
        <p:grpSpPr bwMode="auto">
          <a:xfrm>
            <a:off x="7202035" y="4580582"/>
            <a:ext cx="1347788" cy="1133475"/>
            <a:chOff x="4716" y="2803"/>
            <a:chExt cx="849" cy="714"/>
          </a:xfrm>
        </p:grpSpPr>
        <p:sp>
          <p:nvSpPr>
            <p:cNvPr id="76" name="Line 157"/>
            <p:cNvSpPr>
              <a:spLocks noChangeShapeType="1"/>
            </p:cNvSpPr>
            <p:nvPr/>
          </p:nvSpPr>
          <p:spPr bwMode="auto">
            <a:xfrm>
              <a:off x="4716" y="2816"/>
              <a:ext cx="273" cy="0"/>
            </a:xfrm>
            <a:prstGeom prst="line">
              <a:avLst/>
            </a:prstGeom>
            <a:noFill/>
            <a:ln w="9525">
              <a:solidFill>
                <a:srgbClr val="CC00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77" name="Line 158"/>
            <p:cNvSpPr>
              <a:spLocks noChangeShapeType="1"/>
            </p:cNvSpPr>
            <p:nvPr/>
          </p:nvSpPr>
          <p:spPr bwMode="auto">
            <a:xfrm>
              <a:off x="4716" y="2912"/>
              <a:ext cx="273" cy="0"/>
            </a:xfrm>
            <a:prstGeom prst="line">
              <a:avLst/>
            </a:prstGeom>
            <a:noFill/>
            <a:ln w="9525">
              <a:solidFill>
                <a:srgbClr val="CC00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78" name="Line 159"/>
            <p:cNvSpPr>
              <a:spLocks noChangeShapeType="1"/>
            </p:cNvSpPr>
            <p:nvPr/>
          </p:nvSpPr>
          <p:spPr bwMode="auto">
            <a:xfrm>
              <a:off x="4716" y="3008"/>
              <a:ext cx="273" cy="0"/>
            </a:xfrm>
            <a:prstGeom prst="line">
              <a:avLst/>
            </a:prstGeom>
            <a:noFill/>
            <a:ln w="9525">
              <a:solidFill>
                <a:srgbClr val="CC00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79" name="Line 160"/>
            <p:cNvSpPr>
              <a:spLocks noChangeShapeType="1"/>
            </p:cNvSpPr>
            <p:nvPr/>
          </p:nvSpPr>
          <p:spPr bwMode="auto">
            <a:xfrm>
              <a:off x="4716" y="3104"/>
              <a:ext cx="273" cy="0"/>
            </a:xfrm>
            <a:prstGeom prst="line">
              <a:avLst/>
            </a:prstGeom>
            <a:noFill/>
            <a:ln w="9525">
              <a:solidFill>
                <a:srgbClr val="CC00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80" name="Line 161"/>
            <p:cNvSpPr>
              <a:spLocks noChangeShapeType="1"/>
            </p:cNvSpPr>
            <p:nvPr/>
          </p:nvSpPr>
          <p:spPr bwMode="auto">
            <a:xfrm>
              <a:off x="4716" y="3200"/>
              <a:ext cx="273" cy="0"/>
            </a:xfrm>
            <a:prstGeom prst="line">
              <a:avLst/>
            </a:prstGeom>
            <a:noFill/>
            <a:ln w="9525">
              <a:solidFill>
                <a:srgbClr val="CC00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81" name="Line 162"/>
            <p:cNvSpPr>
              <a:spLocks noChangeShapeType="1"/>
            </p:cNvSpPr>
            <p:nvPr/>
          </p:nvSpPr>
          <p:spPr bwMode="auto">
            <a:xfrm>
              <a:off x="4716" y="3296"/>
              <a:ext cx="273" cy="0"/>
            </a:xfrm>
            <a:prstGeom prst="line">
              <a:avLst/>
            </a:prstGeom>
            <a:noFill/>
            <a:ln w="9525">
              <a:solidFill>
                <a:srgbClr val="CC00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82" name="Line 163"/>
            <p:cNvSpPr>
              <a:spLocks noChangeShapeType="1"/>
            </p:cNvSpPr>
            <p:nvPr/>
          </p:nvSpPr>
          <p:spPr bwMode="auto">
            <a:xfrm>
              <a:off x="4716" y="3392"/>
              <a:ext cx="273" cy="0"/>
            </a:xfrm>
            <a:prstGeom prst="line">
              <a:avLst/>
            </a:prstGeom>
            <a:noFill/>
            <a:ln w="9525">
              <a:solidFill>
                <a:srgbClr val="CC00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83" name="Line 164"/>
            <p:cNvSpPr>
              <a:spLocks noChangeShapeType="1"/>
            </p:cNvSpPr>
            <p:nvPr/>
          </p:nvSpPr>
          <p:spPr bwMode="auto">
            <a:xfrm>
              <a:off x="4716" y="3488"/>
              <a:ext cx="273" cy="0"/>
            </a:xfrm>
            <a:prstGeom prst="line">
              <a:avLst/>
            </a:prstGeom>
            <a:noFill/>
            <a:ln w="9525">
              <a:solidFill>
                <a:srgbClr val="CC00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84" name="AutoShape 174"/>
            <p:cNvSpPr>
              <a:spLocks/>
            </p:cNvSpPr>
            <p:nvPr/>
          </p:nvSpPr>
          <p:spPr bwMode="auto">
            <a:xfrm>
              <a:off x="5094" y="2803"/>
              <a:ext cx="169" cy="714"/>
            </a:xfrm>
            <a:prstGeom prst="rightBrace">
              <a:avLst>
                <a:gd name="adj1" fmla="val 35207"/>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10000"/>
                </a:lnSpc>
                <a:spcBef>
                  <a:spcPct val="2000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5" name="Text Box 180"/>
            <p:cNvSpPr txBox="1">
              <a:spLocks noChangeArrowheads="1"/>
            </p:cNvSpPr>
            <p:nvPr/>
          </p:nvSpPr>
          <p:spPr bwMode="auto">
            <a:xfrm>
              <a:off x="5233" y="2944"/>
              <a:ext cx="332"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20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rPr>
                <a:t>P2</a:t>
              </a:r>
              <a:r>
                <a:rPr kumimoji="0" lang="zh-CN" altLang="en-US" sz="20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rPr>
                <a:t>口</a:t>
              </a:r>
            </a:p>
          </p:txBody>
        </p:sp>
      </p:grpSp>
      <p:sp>
        <p:nvSpPr>
          <p:cNvPr id="86" name="Rectangle 182"/>
          <p:cNvSpPr>
            <a:spLocks noChangeArrowheads="1"/>
          </p:cNvSpPr>
          <p:nvPr/>
        </p:nvSpPr>
        <p:spPr bwMode="auto">
          <a:xfrm>
            <a:off x="6178673" y="1315094"/>
            <a:ext cx="503237"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10000"/>
              </a:lnSpc>
              <a:spcBef>
                <a:spcPct val="0"/>
              </a:spcBef>
              <a:spcAft>
                <a:spcPct val="0"/>
              </a:spcAft>
              <a:buClrTx/>
              <a:buSzTx/>
              <a:buFontTx/>
              <a:buNone/>
              <a:tabLst/>
              <a:defRPr/>
            </a:pPr>
            <a:r>
              <a:rPr kumimoji="0" lang="en-US" altLang="zh-CN" sz="1400" b="1"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rPr>
              <a:t>V</a:t>
            </a:r>
            <a:r>
              <a:rPr kumimoji="0" lang="en-US" altLang="zh-CN" sz="1100" b="1" i="0" u="none" strike="noStrike" kern="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rPr>
              <a:t>CC</a:t>
            </a:r>
            <a:endParaRPr kumimoji="0" lang="en-US" altLang="zh-CN" sz="1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1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r>
              <a:rPr lang="en-US" altLang="zh-CN" sz="1400" b="1" kern="0" dirty="0" smtClean="0">
                <a:solidFill>
                  <a:srgbClr val="FF0000"/>
                </a:solidFill>
              </a:rPr>
              <a:t>V</a:t>
            </a:r>
            <a:r>
              <a:rPr lang="en-US" altLang="zh-CN" sz="1100" b="1" kern="0" dirty="0" smtClean="0">
                <a:solidFill>
                  <a:srgbClr val="FF0000"/>
                </a:solidFill>
              </a:rPr>
              <a:t>SS</a:t>
            </a:r>
            <a:r>
              <a:rPr lang="zh-CN" altLang="en-US" sz="1400" b="1" kern="0" dirty="0" smtClean="0">
                <a:solidFill>
                  <a:srgbClr val="FF0000"/>
                </a:solidFill>
              </a:rPr>
              <a:t>（</a:t>
            </a:r>
            <a:r>
              <a:rPr lang="en-US" altLang="zh-CN" sz="1400" b="1" kern="0" dirty="0" smtClean="0">
                <a:solidFill>
                  <a:srgbClr val="FF0000"/>
                </a:solidFill>
              </a:rPr>
              <a:t>GND</a:t>
            </a:r>
            <a:r>
              <a:rPr lang="zh-CN" altLang="en-US" sz="1400" b="1" kern="0" dirty="0" smtClean="0">
                <a:solidFill>
                  <a:srgbClr val="FF0000"/>
                </a:solidFill>
              </a:rPr>
              <a:t>）</a:t>
            </a:r>
            <a:endParaRPr kumimoji="0" lang="en-US" altLang="zh-CN" sz="1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endParaRPr>
          </a:p>
        </p:txBody>
      </p:sp>
      <p:sp>
        <p:nvSpPr>
          <p:cNvPr id="87" name="Rectangle 190"/>
          <p:cNvSpPr>
            <a:spLocks noChangeArrowheads="1"/>
          </p:cNvSpPr>
          <p:nvPr/>
        </p:nvSpPr>
        <p:spPr bwMode="auto">
          <a:xfrm>
            <a:off x="6159048" y="4028132"/>
            <a:ext cx="649287"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RXD</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TXD</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/INT0</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/INT1</a:t>
            </a:r>
            <a:endParaRPr kumimoji="0" lang="en-US" altLang="zh-CN" sz="1400" b="1" i="0" u="none" strike="noStrike" kern="0" cap="none" spc="0" normalizeH="0" baseline="0" noProof="0" dirty="0">
              <a:ln>
                <a:noFill/>
              </a:ln>
              <a:solidFill>
                <a:srgbClr val="CC0099"/>
              </a:solidFill>
              <a:effectLst/>
              <a:uLnTx/>
              <a:uFillTx/>
              <a:latin typeface="Arial" panose="020B0604020202020204" pitchFamily="34" charset="0"/>
              <a:ea typeface="宋体" panose="02010600030101010101" pitchFamily="2" charset="-122"/>
            </a:endParaRP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T0</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T1</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/WR</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/RD</a:t>
            </a:r>
            <a:endParaRPr kumimoji="0" lang="en-US" altLang="zh-CN" sz="1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endParaRPr>
          </a:p>
        </p:txBody>
      </p:sp>
      <p:sp>
        <p:nvSpPr>
          <p:cNvPr id="88" name="Rectangle 191"/>
          <p:cNvSpPr>
            <a:spLocks noChangeArrowheads="1"/>
          </p:cNvSpPr>
          <p:nvPr/>
        </p:nvSpPr>
        <p:spPr bwMode="auto">
          <a:xfrm>
            <a:off x="6160635" y="1829444"/>
            <a:ext cx="827088"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1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B050"/>
                </a:solidFill>
                <a:effectLst/>
                <a:uLnTx/>
                <a:uFillTx/>
                <a:latin typeface="Arial" panose="020B0604020202020204" pitchFamily="34" charset="0"/>
                <a:ea typeface="宋体" panose="02010600030101010101" pitchFamily="2" charset="-122"/>
              </a:rPr>
              <a:t>XTAL1</a:t>
            </a:r>
          </a:p>
          <a:p>
            <a:pPr marL="0" marR="0" lvl="0" indent="0" defTabSz="914400" eaLnBrk="0" fontAlgn="base" latinLnBrk="0" hangingPunct="0">
              <a:lnSpc>
                <a:spcPct val="11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0" fontAlgn="base" latinLnBrk="0" hangingPunct="0">
              <a:lnSpc>
                <a:spcPct val="11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B050"/>
                </a:solidFill>
                <a:effectLst/>
                <a:uLnTx/>
                <a:uFillTx/>
                <a:latin typeface="Arial" panose="020B0604020202020204" pitchFamily="34" charset="0"/>
                <a:ea typeface="宋体" panose="02010600030101010101" pitchFamily="2" charset="-122"/>
              </a:rPr>
              <a:t>XTAL2</a:t>
            </a:r>
          </a:p>
        </p:txBody>
      </p:sp>
      <p:sp>
        <p:nvSpPr>
          <p:cNvPr id="89" name="Rectangle 192"/>
          <p:cNvSpPr>
            <a:spLocks noChangeArrowheads="1"/>
          </p:cNvSpPr>
          <p:nvPr/>
        </p:nvSpPr>
        <p:spPr bwMode="auto">
          <a:xfrm>
            <a:off x="6195560" y="1543694"/>
            <a:ext cx="755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1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chemeClr val="accent2"/>
                </a:solidFill>
                <a:effectLst/>
                <a:uLnTx/>
                <a:uFillTx/>
                <a:latin typeface="Arial" panose="020B0604020202020204" pitchFamily="34" charset="0"/>
                <a:ea typeface="宋体" panose="02010600030101010101" pitchFamily="2" charset="-122"/>
              </a:rPr>
              <a:t>RST</a:t>
            </a:r>
          </a:p>
        </p:txBody>
      </p:sp>
      <p:sp>
        <p:nvSpPr>
          <p:cNvPr id="90" name="Rectangle 193"/>
          <p:cNvSpPr>
            <a:spLocks noChangeArrowheads="1"/>
          </p:cNvSpPr>
          <p:nvPr/>
        </p:nvSpPr>
        <p:spPr bwMode="auto">
          <a:xfrm>
            <a:off x="6170160" y="2540644"/>
            <a:ext cx="8636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1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chemeClr val="accent2"/>
                </a:solidFill>
                <a:effectLst/>
                <a:uLnTx/>
                <a:uFillTx/>
                <a:latin typeface="Arial" panose="020B0604020202020204" pitchFamily="34" charset="0"/>
                <a:ea typeface="宋体" panose="02010600030101010101" pitchFamily="2" charset="-122"/>
              </a:rPr>
              <a:t>/EA</a:t>
            </a:r>
          </a:p>
          <a:p>
            <a:pPr marL="0" marR="0" lvl="0" indent="0" defTabSz="914400" eaLnBrk="0" fontAlgn="base" latinLnBrk="0" hangingPunct="0">
              <a:lnSpc>
                <a:spcPct val="11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chemeClr val="accent2"/>
                </a:solidFill>
                <a:effectLst/>
                <a:uLnTx/>
                <a:uFillTx/>
                <a:latin typeface="Arial" panose="020B0604020202020204" pitchFamily="34" charset="0"/>
                <a:ea typeface="宋体" panose="02010600030101010101" pitchFamily="2" charset="-122"/>
              </a:rPr>
              <a:t>/PSEN</a:t>
            </a:r>
          </a:p>
          <a:p>
            <a:pPr marL="0" marR="0" lvl="0" indent="0" defTabSz="914400" eaLnBrk="0" fontAlgn="base" latinLnBrk="0" hangingPunct="0">
              <a:lnSpc>
                <a:spcPct val="11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chemeClr val="accent2"/>
                </a:solidFill>
                <a:effectLst/>
                <a:uLnTx/>
                <a:uFillTx/>
                <a:latin typeface="Arial" panose="020B0604020202020204" pitchFamily="34" charset="0"/>
                <a:ea typeface="宋体" panose="02010600030101010101" pitchFamily="2" charset="-122"/>
              </a:rPr>
              <a:t>ALE</a:t>
            </a:r>
          </a:p>
        </p:txBody>
      </p:sp>
      <p:grpSp>
        <p:nvGrpSpPr>
          <p:cNvPr id="91" name="组合 90"/>
          <p:cNvGrpSpPr/>
          <p:nvPr/>
        </p:nvGrpSpPr>
        <p:grpSpPr>
          <a:xfrm>
            <a:off x="1343202" y="1526956"/>
            <a:ext cx="1371600" cy="4581525"/>
            <a:chOff x="655578" y="1464468"/>
            <a:chExt cx="1371600" cy="4581525"/>
          </a:xfrm>
        </p:grpSpPr>
        <p:sp>
          <p:nvSpPr>
            <p:cNvPr id="92" name="Oval 81"/>
            <p:cNvSpPr>
              <a:spLocks noChangeArrowheads="1"/>
            </p:cNvSpPr>
            <p:nvPr/>
          </p:nvSpPr>
          <p:spPr bwMode="auto">
            <a:xfrm>
              <a:off x="858778" y="1575593"/>
              <a:ext cx="88900" cy="88900"/>
            </a:xfrm>
            <a:prstGeom prst="ellipse">
              <a:avLst/>
            </a:prstGeom>
            <a:solidFill>
              <a:srgbClr val="808080"/>
            </a:solidFill>
            <a:ln w="9525">
              <a:solidFill>
                <a:schemeClr val="bg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93" name="Rectangle 82"/>
            <p:cNvSpPr>
              <a:spLocks noChangeArrowheads="1"/>
            </p:cNvSpPr>
            <p:nvPr/>
          </p:nvSpPr>
          <p:spPr bwMode="auto">
            <a:xfrm>
              <a:off x="655578" y="17692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94" name="Rectangle 83"/>
            <p:cNvSpPr>
              <a:spLocks noChangeArrowheads="1"/>
            </p:cNvSpPr>
            <p:nvPr/>
          </p:nvSpPr>
          <p:spPr bwMode="auto">
            <a:xfrm>
              <a:off x="655578" y="19978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95" name="Rectangle 84"/>
            <p:cNvSpPr>
              <a:spLocks noChangeArrowheads="1"/>
            </p:cNvSpPr>
            <p:nvPr/>
          </p:nvSpPr>
          <p:spPr bwMode="auto">
            <a:xfrm>
              <a:off x="655578" y="22264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96" name="Rectangle 85"/>
            <p:cNvSpPr>
              <a:spLocks noChangeArrowheads="1"/>
            </p:cNvSpPr>
            <p:nvPr/>
          </p:nvSpPr>
          <p:spPr bwMode="auto">
            <a:xfrm>
              <a:off x="655578" y="24550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97" name="Rectangle 86"/>
            <p:cNvSpPr>
              <a:spLocks noChangeArrowheads="1"/>
            </p:cNvSpPr>
            <p:nvPr/>
          </p:nvSpPr>
          <p:spPr bwMode="auto">
            <a:xfrm>
              <a:off x="655578" y="26836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98" name="Rectangle 87"/>
            <p:cNvSpPr>
              <a:spLocks noChangeArrowheads="1"/>
            </p:cNvSpPr>
            <p:nvPr/>
          </p:nvSpPr>
          <p:spPr bwMode="auto">
            <a:xfrm>
              <a:off x="655578" y="29122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99" name="Rectangle 88"/>
            <p:cNvSpPr>
              <a:spLocks noChangeArrowheads="1"/>
            </p:cNvSpPr>
            <p:nvPr/>
          </p:nvSpPr>
          <p:spPr bwMode="auto">
            <a:xfrm>
              <a:off x="655578" y="31408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0" name="Rectangle 89"/>
            <p:cNvSpPr>
              <a:spLocks noChangeArrowheads="1"/>
            </p:cNvSpPr>
            <p:nvPr/>
          </p:nvSpPr>
          <p:spPr bwMode="auto">
            <a:xfrm>
              <a:off x="655578" y="3369468"/>
              <a:ext cx="88900" cy="88900"/>
            </a:xfrm>
            <a:prstGeom prst="rect">
              <a:avLst/>
            </a:prstGeom>
            <a:solidFill>
              <a:srgbClr val="DDDDDD"/>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1" name="Rectangle 90"/>
            <p:cNvSpPr>
              <a:spLocks noChangeArrowheads="1"/>
            </p:cNvSpPr>
            <p:nvPr/>
          </p:nvSpPr>
          <p:spPr bwMode="auto">
            <a:xfrm>
              <a:off x="655578" y="35980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2" name="Rectangle 91"/>
            <p:cNvSpPr>
              <a:spLocks noChangeArrowheads="1"/>
            </p:cNvSpPr>
            <p:nvPr/>
          </p:nvSpPr>
          <p:spPr bwMode="auto">
            <a:xfrm>
              <a:off x="655578" y="38266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3" name="Rectangle 92"/>
            <p:cNvSpPr>
              <a:spLocks noChangeArrowheads="1"/>
            </p:cNvSpPr>
            <p:nvPr/>
          </p:nvSpPr>
          <p:spPr bwMode="auto">
            <a:xfrm>
              <a:off x="655578" y="40552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4" name="Rectangle 93"/>
            <p:cNvSpPr>
              <a:spLocks noChangeArrowheads="1"/>
            </p:cNvSpPr>
            <p:nvPr/>
          </p:nvSpPr>
          <p:spPr bwMode="auto">
            <a:xfrm>
              <a:off x="655578" y="42838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5" name="Rectangle 94"/>
            <p:cNvSpPr>
              <a:spLocks noChangeArrowheads="1"/>
            </p:cNvSpPr>
            <p:nvPr/>
          </p:nvSpPr>
          <p:spPr bwMode="auto">
            <a:xfrm>
              <a:off x="655578" y="45124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6" name="Rectangle 95"/>
            <p:cNvSpPr>
              <a:spLocks noChangeArrowheads="1"/>
            </p:cNvSpPr>
            <p:nvPr/>
          </p:nvSpPr>
          <p:spPr bwMode="auto">
            <a:xfrm>
              <a:off x="655578" y="47410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7" name="Rectangle 96"/>
            <p:cNvSpPr>
              <a:spLocks noChangeArrowheads="1"/>
            </p:cNvSpPr>
            <p:nvPr/>
          </p:nvSpPr>
          <p:spPr bwMode="auto">
            <a:xfrm>
              <a:off x="655578" y="4969668"/>
              <a:ext cx="88900" cy="88900"/>
            </a:xfrm>
            <a:prstGeom prst="rect">
              <a:avLst/>
            </a:prstGeom>
            <a:solidFill>
              <a:srgbClr val="DDDDDD"/>
            </a:solidFill>
            <a:ln w="9525">
              <a:solidFill>
                <a:schemeClr val="tx2"/>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8" name="Rectangle 97"/>
            <p:cNvSpPr>
              <a:spLocks noChangeArrowheads="1"/>
            </p:cNvSpPr>
            <p:nvPr/>
          </p:nvSpPr>
          <p:spPr bwMode="auto">
            <a:xfrm>
              <a:off x="655578" y="51982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09" name="Rectangle 98"/>
            <p:cNvSpPr>
              <a:spLocks noChangeArrowheads="1"/>
            </p:cNvSpPr>
            <p:nvPr/>
          </p:nvSpPr>
          <p:spPr bwMode="auto">
            <a:xfrm>
              <a:off x="655578" y="54268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0" name="Rectangle 99"/>
            <p:cNvSpPr>
              <a:spLocks noChangeArrowheads="1"/>
            </p:cNvSpPr>
            <p:nvPr/>
          </p:nvSpPr>
          <p:spPr bwMode="auto">
            <a:xfrm>
              <a:off x="655578" y="15406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1" name="Rectangle 100"/>
            <p:cNvSpPr>
              <a:spLocks noChangeArrowheads="1"/>
            </p:cNvSpPr>
            <p:nvPr/>
          </p:nvSpPr>
          <p:spPr bwMode="auto">
            <a:xfrm>
              <a:off x="655578" y="58840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2" name="Rectangle 101"/>
            <p:cNvSpPr>
              <a:spLocks noChangeArrowheads="1"/>
            </p:cNvSpPr>
            <p:nvPr/>
          </p:nvSpPr>
          <p:spPr bwMode="auto">
            <a:xfrm>
              <a:off x="655578" y="5655468"/>
              <a:ext cx="88900" cy="889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3" name="Rectangle 102"/>
            <p:cNvSpPr>
              <a:spLocks noChangeArrowheads="1"/>
            </p:cNvSpPr>
            <p:nvPr/>
          </p:nvSpPr>
          <p:spPr bwMode="auto">
            <a:xfrm>
              <a:off x="1950978" y="15406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4" name="Rectangle 103"/>
            <p:cNvSpPr>
              <a:spLocks noChangeArrowheads="1"/>
            </p:cNvSpPr>
            <p:nvPr/>
          </p:nvSpPr>
          <p:spPr bwMode="auto">
            <a:xfrm>
              <a:off x="1950978" y="17692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5" name="Rectangle 104"/>
            <p:cNvSpPr>
              <a:spLocks noChangeArrowheads="1"/>
            </p:cNvSpPr>
            <p:nvPr/>
          </p:nvSpPr>
          <p:spPr bwMode="auto">
            <a:xfrm>
              <a:off x="1950978" y="19978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6" name="Rectangle 105"/>
            <p:cNvSpPr>
              <a:spLocks noChangeArrowheads="1"/>
            </p:cNvSpPr>
            <p:nvPr/>
          </p:nvSpPr>
          <p:spPr bwMode="auto">
            <a:xfrm>
              <a:off x="1950978" y="22264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7" name="Rectangle 106"/>
            <p:cNvSpPr>
              <a:spLocks noChangeArrowheads="1"/>
            </p:cNvSpPr>
            <p:nvPr/>
          </p:nvSpPr>
          <p:spPr bwMode="auto">
            <a:xfrm>
              <a:off x="1950978" y="24550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8" name="Rectangle 107"/>
            <p:cNvSpPr>
              <a:spLocks noChangeArrowheads="1"/>
            </p:cNvSpPr>
            <p:nvPr/>
          </p:nvSpPr>
          <p:spPr bwMode="auto">
            <a:xfrm>
              <a:off x="1950978" y="26836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19" name="Rectangle 108"/>
            <p:cNvSpPr>
              <a:spLocks noChangeArrowheads="1"/>
            </p:cNvSpPr>
            <p:nvPr/>
          </p:nvSpPr>
          <p:spPr bwMode="auto">
            <a:xfrm>
              <a:off x="1950978" y="29122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0" name="Rectangle 109"/>
            <p:cNvSpPr>
              <a:spLocks noChangeArrowheads="1"/>
            </p:cNvSpPr>
            <p:nvPr/>
          </p:nvSpPr>
          <p:spPr bwMode="auto">
            <a:xfrm>
              <a:off x="1950978" y="31408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1" name="Rectangle 110"/>
            <p:cNvSpPr>
              <a:spLocks noChangeArrowheads="1"/>
            </p:cNvSpPr>
            <p:nvPr/>
          </p:nvSpPr>
          <p:spPr bwMode="auto">
            <a:xfrm>
              <a:off x="1950978" y="33694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2" name="Rectangle 111"/>
            <p:cNvSpPr>
              <a:spLocks noChangeArrowheads="1"/>
            </p:cNvSpPr>
            <p:nvPr/>
          </p:nvSpPr>
          <p:spPr bwMode="auto">
            <a:xfrm>
              <a:off x="1950978" y="35980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3" name="Rectangle 112"/>
            <p:cNvSpPr>
              <a:spLocks noChangeArrowheads="1"/>
            </p:cNvSpPr>
            <p:nvPr/>
          </p:nvSpPr>
          <p:spPr bwMode="auto">
            <a:xfrm>
              <a:off x="1950978" y="38266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4" name="Rectangle 113"/>
            <p:cNvSpPr>
              <a:spLocks noChangeArrowheads="1"/>
            </p:cNvSpPr>
            <p:nvPr/>
          </p:nvSpPr>
          <p:spPr bwMode="auto">
            <a:xfrm>
              <a:off x="1950978" y="40552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5" name="Rectangle 114"/>
            <p:cNvSpPr>
              <a:spLocks noChangeArrowheads="1"/>
            </p:cNvSpPr>
            <p:nvPr/>
          </p:nvSpPr>
          <p:spPr bwMode="auto">
            <a:xfrm>
              <a:off x="1950978" y="42838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6" name="Rectangle 115"/>
            <p:cNvSpPr>
              <a:spLocks noChangeArrowheads="1"/>
            </p:cNvSpPr>
            <p:nvPr/>
          </p:nvSpPr>
          <p:spPr bwMode="auto">
            <a:xfrm>
              <a:off x="1950978" y="45124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7" name="Rectangle 116"/>
            <p:cNvSpPr>
              <a:spLocks noChangeArrowheads="1"/>
            </p:cNvSpPr>
            <p:nvPr/>
          </p:nvSpPr>
          <p:spPr bwMode="auto">
            <a:xfrm>
              <a:off x="1950978" y="47410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8" name="Rectangle 117"/>
            <p:cNvSpPr>
              <a:spLocks noChangeArrowheads="1"/>
            </p:cNvSpPr>
            <p:nvPr/>
          </p:nvSpPr>
          <p:spPr bwMode="auto">
            <a:xfrm>
              <a:off x="1950978" y="49696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29" name="Rectangle 118"/>
            <p:cNvSpPr>
              <a:spLocks noChangeArrowheads="1"/>
            </p:cNvSpPr>
            <p:nvPr/>
          </p:nvSpPr>
          <p:spPr bwMode="auto">
            <a:xfrm>
              <a:off x="1950978" y="51982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30" name="Rectangle 119"/>
            <p:cNvSpPr>
              <a:spLocks noChangeArrowheads="1"/>
            </p:cNvSpPr>
            <p:nvPr/>
          </p:nvSpPr>
          <p:spPr bwMode="auto">
            <a:xfrm>
              <a:off x="1950978" y="54268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31" name="Rectangle 120"/>
            <p:cNvSpPr>
              <a:spLocks noChangeArrowheads="1"/>
            </p:cNvSpPr>
            <p:nvPr/>
          </p:nvSpPr>
          <p:spPr bwMode="auto">
            <a:xfrm>
              <a:off x="1950978" y="56554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32" name="Rectangle 121"/>
            <p:cNvSpPr>
              <a:spLocks noChangeArrowheads="1"/>
            </p:cNvSpPr>
            <p:nvPr/>
          </p:nvSpPr>
          <p:spPr bwMode="auto">
            <a:xfrm>
              <a:off x="1950978" y="5884068"/>
              <a:ext cx="76200" cy="76200"/>
            </a:xfrm>
            <a:prstGeom prst="rect">
              <a:avLst/>
            </a:prstGeom>
            <a:solidFill>
              <a:srgbClr val="DDDDDD"/>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p>
          </p:txBody>
        </p:sp>
        <p:sp>
          <p:nvSpPr>
            <p:cNvPr id="133" name="Rectangle 80"/>
            <p:cNvSpPr>
              <a:spLocks noChangeArrowheads="1"/>
            </p:cNvSpPr>
            <p:nvPr/>
          </p:nvSpPr>
          <p:spPr bwMode="auto">
            <a:xfrm>
              <a:off x="747653" y="1464468"/>
              <a:ext cx="1204913" cy="4581525"/>
            </a:xfrm>
            <a:prstGeom prst="rect">
              <a:avLst/>
            </a:prstGeom>
            <a:solidFill>
              <a:srgbClr val="808080"/>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dirty="0"/>
                <a:t>AT89S51</a:t>
              </a:r>
            </a:p>
            <a:p>
              <a:pPr algn="ctr">
                <a:spcBef>
                  <a:spcPct val="0"/>
                </a:spcBef>
                <a:buFontTx/>
                <a:buNone/>
              </a:pPr>
              <a:endParaRPr lang="en-US" altLang="zh-CN" sz="2000" dirty="0"/>
            </a:p>
            <a:p>
              <a:pPr algn="ctr">
                <a:spcBef>
                  <a:spcPct val="0"/>
                </a:spcBef>
                <a:buFontTx/>
                <a:buNone/>
              </a:pPr>
              <a:r>
                <a:rPr lang="en-US" altLang="zh-CN" sz="2000" i="1" dirty="0"/>
                <a:t>ATMEL</a:t>
              </a:r>
            </a:p>
            <a:p>
              <a:pPr algn="ctr">
                <a:spcBef>
                  <a:spcPct val="0"/>
                </a:spcBef>
                <a:buFontTx/>
                <a:buNone/>
              </a:pPr>
              <a:r>
                <a:rPr lang="en-US" altLang="zh-CN" sz="1600" dirty="0"/>
                <a:t>FLASH</a:t>
              </a:r>
              <a:r>
                <a:rPr lang="zh-CN" altLang="en-US" sz="1600" dirty="0"/>
                <a:t>型</a:t>
              </a:r>
            </a:p>
          </p:txBody>
        </p:sp>
      </p:grpSp>
      <p:sp>
        <p:nvSpPr>
          <p:cNvPr id="134" name="Rectangle 36"/>
          <p:cNvSpPr txBox="1">
            <a:spLocks noChangeArrowheads="1"/>
          </p:cNvSpPr>
          <p:nvPr/>
        </p:nvSpPr>
        <p:spPr>
          <a:xfrm>
            <a:off x="571871" y="6339532"/>
            <a:ext cx="8535928" cy="476250"/>
          </a:xfrm>
          <a:prstGeom prst="rect">
            <a:avLst/>
          </a:prstGeom>
          <a:solidFill>
            <a:srgbClr val="F7FAFF"/>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Tx/>
              <a:buNone/>
            </a:pPr>
            <a:r>
              <a:rPr lang="en-US" altLang="zh-CN" dirty="0" smtClean="0">
                <a:latin typeface="Times New Roman" panose="02020603050405020304" pitchFamily="18" charset="0"/>
              </a:rPr>
              <a:t>   </a:t>
            </a:r>
            <a:r>
              <a:rPr lang="zh-CN" altLang="en-US" b="1" dirty="0" smtClean="0">
                <a:latin typeface="Times New Roman" panose="02020603050405020304" pitchFamily="18" charset="0"/>
              </a:rPr>
              <a:t>外型图（</a:t>
            </a:r>
            <a:r>
              <a:rPr lang="en-US" altLang="zh-CN" b="1" dirty="0" smtClean="0">
                <a:latin typeface="Times New Roman" panose="02020603050405020304" pitchFamily="18" charset="0"/>
              </a:rPr>
              <a:t>DIP</a:t>
            </a:r>
            <a:r>
              <a:rPr lang="zh-CN" altLang="en-US" b="1" dirty="0" smtClean="0">
                <a:latin typeface="Times New Roman" panose="02020603050405020304" pitchFamily="18" charset="0"/>
              </a:rPr>
              <a:t>封装）                                           逻辑符号图</a:t>
            </a:r>
            <a:endParaRPr lang="zh-CN" altLang="en-US" b="1" dirty="0">
              <a:latin typeface="Times New Roman" panose="02020603050405020304" pitchFamily="18" charset="0"/>
            </a:endParaRPr>
          </a:p>
        </p:txBody>
      </p:sp>
      <p:sp>
        <p:nvSpPr>
          <p:cNvPr id="135" name="Text Box 176"/>
          <p:cNvSpPr txBox="1">
            <a:spLocks noChangeArrowheads="1"/>
          </p:cNvSpPr>
          <p:nvPr/>
        </p:nvSpPr>
        <p:spPr bwMode="auto">
          <a:xfrm>
            <a:off x="4200075" y="5378705"/>
            <a:ext cx="1093787" cy="63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 tIns="10800" rIns="18000" bIns="10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2000" b="1" i="0" u="none" strike="noStrike" kern="0" cap="none" spc="0" normalizeH="0" baseline="0" noProof="0" dirty="0" smtClean="0">
                <a:ln>
                  <a:noFill/>
                </a:ln>
                <a:solidFill>
                  <a:srgbClr val="0000FF"/>
                </a:solidFill>
                <a:effectLst/>
                <a:uLnTx/>
                <a:uFillTx/>
                <a:latin typeface="Arial" panose="020B0604020202020204" pitchFamily="34" charset="0"/>
                <a:ea typeface="宋体" panose="02010600030101010101" pitchFamily="2" charset="-122"/>
              </a:rPr>
              <a:t>并行</a:t>
            </a:r>
            <a:r>
              <a:rPr kumimoji="0" lang="en-US" altLang="zh-CN" sz="2000" b="1" i="0" u="none" strike="noStrike" kern="0" cap="none" spc="0" normalizeH="0" baseline="0" noProof="0" dirty="0" smtClean="0">
                <a:ln>
                  <a:noFill/>
                </a:ln>
                <a:solidFill>
                  <a:srgbClr val="0000FF"/>
                </a:solidFill>
                <a:effectLst/>
                <a:uLnTx/>
                <a:uFillTx/>
                <a:latin typeface="Arial" panose="020B0604020202020204" pitchFamily="34" charset="0"/>
                <a:ea typeface="宋体" panose="02010600030101010101" pitchFamily="2" charset="-122"/>
              </a:rPr>
              <a:t>I/O</a:t>
            </a:r>
            <a:r>
              <a:rPr kumimoji="0" lang="zh-CN" altLang="en-US" sz="2000" b="1" i="0" u="none" strike="noStrike" kern="0" cap="none" spc="0" normalizeH="0" baseline="0" noProof="0" dirty="0" smtClean="0">
                <a:ln>
                  <a:noFill/>
                </a:ln>
                <a:solidFill>
                  <a:srgbClr val="0000FF"/>
                </a:solidFill>
                <a:effectLst/>
                <a:uLnTx/>
                <a:uFillTx/>
                <a:latin typeface="Arial" panose="020B0604020202020204" pitchFamily="34" charset="0"/>
                <a:ea typeface="宋体" panose="02010600030101010101" pitchFamily="2" charset="-122"/>
              </a:rPr>
              <a:t>口引脚</a:t>
            </a:r>
            <a:endParaRPr kumimoji="0" lang="zh-CN" altLang="en-US" sz="20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4677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p:cNvSpPr txBox="1">
            <a:spLocks/>
          </p:cNvSpPr>
          <p:nvPr/>
        </p:nvSpPr>
        <p:spPr>
          <a:xfrm>
            <a:off x="440122" y="442301"/>
            <a:ext cx="5372204" cy="6096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2800" dirty="0">
                <a:solidFill>
                  <a:srgbClr val="0000FF"/>
                </a:solidFill>
                <a:latin typeface="微软雅黑" panose="020B0503020204020204" pitchFamily="34" charset="-122"/>
                <a:ea typeface="微软雅黑" panose="020B0503020204020204" pitchFamily="34" charset="-122"/>
                <a:cs typeface="+mn-cs"/>
              </a:rPr>
              <a:t>2</a:t>
            </a:r>
            <a:r>
              <a:rPr lang="en-US" altLang="zh-CN" sz="2800" dirty="0" smtClean="0">
                <a:solidFill>
                  <a:srgbClr val="0000FF"/>
                </a:solidFill>
                <a:latin typeface="微软雅黑" panose="020B0503020204020204" pitchFamily="34" charset="-122"/>
                <a:ea typeface="微软雅黑" panose="020B0503020204020204" pitchFamily="34" charset="-122"/>
                <a:cs typeface="+mn-cs"/>
              </a:rPr>
              <a:t>. </a:t>
            </a:r>
            <a:r>
              <a:rPr lang="zh-CN" altLang="en-US" sz="2800" dirty="0" smtClean="0">
                <a:solidFill>
                  <a:srgbClr val="0000FF"/>
                </a:solidFill>
                <a:latin typeface="微软雅黑" panose="020B0503020204020204" pitchFamily="34" charset="-122"/>
                <a:ea typeface="微软雅黑" panose="020B0503020204020204" pitchFamily="34" charset="-122"/>
                <a:cs typeface="+mn-cs"/>
              </a:rPr>
              <a:t>行列式</a:t>
            </a:r>
            <a:r>
              <a:rPr lang="zh-CN" altLang="en-US" sz="2800" dirty="0">
                <a:solidFill>
                  <a:srgbClr val="0000FF"/>
                </a:solidFill>
                <a:latin typeface="微软雅黑" panose="020B0503020204020204" pitchFamily="34" charset="-122"/>
                <a:ea typeface="微软雅黑" panose="020B0503020204020204" pitchFamily="34" charset="-122"/>
                <a:cs typeface="+mn-cs"/>
              </a:rPr>
              <a:t>键盘</a:t>
            </a:r>
            <a:r>
              <a:rPr lang="en-US" altLang="zh-CN" sz="2800" dirty="0" smtClean="0">
                <a:solidFill>
                  <a:srgbClr val="0000FF"/>
                </a:solidFill>
                <a:latin typeface="微软雅黑" panose="020B0503020204020204" pitchFamily="34" charset="-122"/>
                <a:ea typeface="微软雅黑" panose="020B0503020204020204" pitchFamily="34" charset="-122"/>
                <a:cs typeface="+mn-cs"/>
              </a:rPr>
              <a:t>:</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11" name="内容占位符 1"/>
          <p:cNvSpPr txBox="1">
            <a:spLocks/>
          </p:cNvSpPr>
          <p:nvPr/>
        </p:nvSpPr>
        <p:spPr bwMode="auto">
          <a:xfrm>
            <a:off x="68229" y="1032649"/>
            <a:ext cx="8928744" cy="536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行列式键盘又叫</a:t>
            </a:r>
            <a:r>
              <a:rPr kumimoji="0" lang="zh-CN" altLang="en-US"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矩阵式键盘</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用</a:t>
            </a:r>
            <a:r>
              <a:rPr kumimoji="0" lang="en-US" altLang="zh-CN"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I/O</a:t>
            </a:r>
            <a:r>
              <a:rPr kumimoji="0" lang="zh-CN" altLang="en-US"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口线组成行、列结构，按键设置在行列的交点上。</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其中行线或列线一端通过上拉电阻接</a:t>
            </a:r>
            <a:r>
              <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 V</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，被箝位在高电平状态。例如</a:t>
            </a:r>
            <a:r>
              <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4×4</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的行列结构可组成</a:t>
            </a:r>
            <a:r>
              <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16</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个键的键盘。</a:t>
            </a:r>
            <a:r>
              <a:rPr kumimoji="0" lang="zh-CN" altLang="en-US" b="0"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rPr>
              <a:t>因此，</a:t>
            </a:r>
            <a:r>
              <a:rPr kumimoji="0" lang="zh-CN" altLang="en-US"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在按键数量较多时，可以节省</a:t>
            </a:r>
            <a:r>
              <a:rPr kumimoji="0" lang="en-US" altLang="zh-CN"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I/O</a:t>
            </a:r>
            <a:r>
              <a:rPr kumimoji="0" lang="zh-CN" altLang="en-US"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口线。</a:t>
            </a: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对行列式键盘的工作过程</a:t>
            </a:r>
            <a:r>
              <a:rPr kumimoji="0" lang="zh-CN" altLang="en-US"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可分如下四步</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首先检测键盘上是否有键按下；</a:t>
            </a:r>
            <a:endPar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）消除键的机械抖动；</a:t>
            </a:r>
            <a:endPar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）确定闭合键的物理位置；</a:t>
            </a:r>
            <a:endPar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）获得闭合键的编号。</a:t>
            </a:r>
            <a:endPar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1" fontAlgn="base" latinLnBrk="0" hangingPunct="1">
              <a:lnSpc>
                <a:spcPct val="100000"/>
              </a:lnSpc>
              <a:spcBef>
                <a:spcPts val="600"/>
              </a:spcBef>
              <a:spcAft>
                <a:spcPct val="0"/>
              </a:spcAft>
              <a:buClrTx/>
              <a:buSzTx/>
              <a:buFontTx/>
              <a:buNone/>
              <a:tabLst/>
              <a:defRPr/>
            </a:pPr>
            <a:endParaRPr kumimoji="0" lang="en-US" altLang="zh-CN"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检测键盘上有无键按下可</a:t>
            </a:r>
            <a:r>
              <a:rPr kumimoji="0" lang="zh-CN" altLang="en-US"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采用：</a:t>
            </a:r>
            <a:endParaRPr kumimoji="0" lang="en-US" altLang="zh-CN"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查询工作方式、定时扫描工作方式和中断工作方式。</a:t>
            </a:r>
            <a:endParaRPr kumimoji="0" lang="en-US" altLang="zh-CN"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zh-CN" b="0" i="0" u="none" strike="noStrike" kern="1200" cap="none" spc="0" normalizeH="0" baseline="0" noProof="0" dirty="0" smtClean="0">
                <a:ln>
                  <a:noFill/>
                </a:ln>
                <a:solidFill>
                  <a:srgbClr val="9900FF"/>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p>
          <a:p>
            <a:pPr marL="0" marR="0" lvl="0" indent="612000" algn="just" defTabSz="914400" rtl="0" eaLnBrk="0" fontAlgn="base" latinLnBrk="0" hangingPunct="0">
              <a:lnSpc>
                <a:spcPct val="100000"/>
              </a:lnSpc>
              <a:spcBef>
                <a:spcPct val="20000"/>
              </a:spcBef>
              <a:spcAft>
                <a:spcPct val="0"/>
              </a:spcAft>
              <a:buClrTx/>
              <a:buSzTx/>
              <a:buFontTx/>
              <a:buNone/>
              <a:tabLst/>
              <a:defRPr/>
            </a:pPr>
            <a:endParaRPr kumimoji="0" lang="zh-CN" alt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2" name="组合 11"/>
          <p:cNvGrpSpPr/>
          <p:nvPr/>
        </p:nvGrpSpPr>
        <p:grpSpPr>
          <a:xfrm>
            <a:off x="927941" y="885827"/>
            <a:ext cx="7175406" cy="40949"/>
            <a:chOff x="952901" y="777198"/>
            <a:chExt cx="7175406" cy="40949"/>
          </a:xfrm>
        </p:grpSpPr>
        <p:cxnSp>
          <p:nvCxnSpPr>
            <p:cNvPr id="13" name="直接连接符 1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14" name="直接连接符 1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211602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1052088"/>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8" name="Rectangle 20"/>
          <p:cNvSpPr txBox="1">
            <a:spLocks noChangeArrowheads="1"/>
          </p:cNvSpPr>
          <p:nvPr/>
        </p:nvSpPr>
        <p:spPr>
          <a:xfrm>
            <a:off x="440121" y="428302"/>
            <a:ext cx="7673975" cy="6096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800" dirty="0" smtClean="0">
                <a:solidFill>
                  <a:srgbClr val="0000FF"/>
                </a:solidFill>
                <a:latin typeface="微软雅黑" panose="020B0503020204020204" pitchFamily="34" charset="-122"/>
                <a:ea typeface="微软雅黑" panose="020B0503020204020204" pitchFamily="34" charset="-122"/>
                <a:cs typeface="+mn-cs"/>
              </a:rPr>
              <a:t>1</a:t>
            </a:r>
            <a:r>
              <a:rPr lang="zh-CN" altLang="en-US" sz="2800" dirty="0" smtClean="0">
                <a:solidFill>
                  <a:srgbClr val="0000FF"/>
                </a:solidFill>
                <a:latin typeface="微软雅黑" panose="020B0503020204020204" pitchFamily="34" charset="-122"/>
                <a:ea typeface="微软雅黑" panose="020B0503020204020204" pitchFamily="34" charset="-122"/>
                <a:cs typeface="+mn-cs"/>
              </a:rPr>
              <a:t>）行列式键盘的接口</a:t>
            </a:r>
            <a:endParaRPr kumimoji="1" lang="zh-CN" altLang="en-US" sz="1800" b="1" dirty="0" smtClean="0">
              <a:solidFill>
                <a:srgbClr val="0000FF"/>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duotone>
              <a:prstClr val="black"/>
              <a:srgbClr val="D9C3A5">
                <a:tint val="50000"/>
                <a:satMod val="180000"/>
              </a:srgbClr>
            </a:duotone>
          </a:blip>
          <a:stretch>
            <a:fillRect/>
          </a:stretch>
        </p:blipFill>
        <p:spPr>
          <a:xfrm>
            <a:off x="546050" y="1592365"/>
            <a:ext cx="6025097" cy="3091956"/>
          </a:xfrm>
          <a:prstGeom prst="rect">
            <a:avLst/>
          </a:prstGeom>
          <a:noFill/>
          <a:effectLst>
            <a:outerShdw blurRad="50800" dist="50800" dir="5400000" algn="ctr" rotWithShape="0">
              <a:srgbClr val="FFFFFF"/>
            </a:outerShdw>
          </a:effectLst>
        </p:spPr>
      </p:pic>
      <p:graphicFrame>
        <p:nvGraphicFramePr>
          <p:cNvPr id="10" name="表格 9"/>
          <p:cNvGraphicFramePr>
            <a:graphicFrameLocks noGrp="1"/>
          </p:cNvGraphicFramePr>
          <p:nvPr>
            <p:extLst>
              <p:ext uri="{D42A27DB-BD31-4B8C-83A1-F6EECF244321}">
                <p14:modId xmlns:p14="http://schemas.microsoft.com/office/powerpoint/2010/main" val="2093847239"/>
              </p:ext>
            </p:extLst>
          </p:nvPr>
        </p:nvGraphicFramePr>
        <p:xfrm>
          <a:off x="3275856" y="4993640"/>
          <a:ext cx="3633884" cy="1483360"/>
        </p:xfrm>
        <a:graphic>
          <a:graphicData uri="http://schemas.openxmlformats.org/drawingml/2006/table">
            <a:tbl>
              <a:tblPr firstRow="1" bandRow="1"/>
              <a:tblGrid>
                <a:gridCol w="908471"/>
                <a:gridCol w="908471"/>
                <a:gridCol w="908471"/>
                <a:gridCol w="908471"/>
              </a:tblGrid>
              <a:tr h="370840">
                <a:tc>
                  <a:txBody>
                    <a:bodyPr/>
                    <a:lstStyle>
                      <a:lvl1pPr marL="0" algn="l" defTabSz="685800" rtl="0" eaLnBrk="1" latinLnBrk="0" hangingPunct="1">
                        <a:defRPr sz="1350" b="1" kern="1200">
                          <a:solidFill>
                            <a:schemeClr val="lt1"/>
                          </a:solidFill>
                          <a:latin typeface="Times New Roman"/>
                          <a:ea typeface="宋体"/>
                          <a:cs typeface=""/>
                        </a:defRPr>
                      </a:lvl1pPr>
                      <a:lvl2pPr marL="342900" algn="l" defTabSz="685800" rtl="0" eaLnBrk="1" latinLnBrk="0" hangingPunct="1">
                        <a:defRPr sz="1350" b="1" kern="1200">
                          <a:solidFill>
                            <a:schemeClr val="lt1"/>
                          </a:solidFill>
                          <a:latin typeface="Times New Roman"/>
                          <a:ea typeface="宋体"/>
                          <a:cs typeface=""/>
                        </a:defRPr>
                      </a:lvl2pPr>
                      <a:lvl3pPr marL="685800" algn="l" defTabSz="685800" rtl="0" eaLnBrk="1" latinLnBrk="0" hangingPunct="1">
                        <a:defRPr sz="1350" b="1" kern="1200">
                          <a:solidFill>
                            <a:schemeClr val="lt1"/>
                          </a:solidFill>
                          <a:latin typeface="Times New Roman"/>
                          <a:ea typeface="宋体"/>
                          <a:cs typeface=""/>
                        </a:defRPr>
                      </a:lvl3pPr>
                      <a:lvl4pPr marL="1028700" algn="l" defTabSz="685800" rtl="0" eaLnBrk="1" latinLnBrk="0" hangingPunct="1">
                        <a:defRPr sz="1350" b="1" kern="1200">
                          <a:solidFill>
                            <a:schemeClr val="lt1"/>
                          </a:solidFill>
                          <a:latin typeface="Times New Roman"/>
                          <a:ea typeface="宋体"/>
                          <a:cs typeface=""/>
                        </a:defRPr>
                      </a:lvl4pPr>
                      <a:lvl5pPr marL="1371600" algn="l" defTabSz="685800" rtl="0" eaLnBrk="1" latinLnBrk="0" hangingPunct="1">
                        <a:defRPr sz="1350" b="1" kern="1200">
                          <a:solidFill>
                            <a:schemeClr val="lt1"/>
                          </a:solidFill>
                          <a:latin typeface="Times New Roman"/>
                          <a:ea typeface="宋体"/>
                          <a:cs typeface=""/>
                        </a:defRPr>
                      </a:lvl5pPr>
                      <a:lvl6pPr marL="1714500" algn="l" defTabSz="685800" rtl="0" eaLnBrk="1" latinLnBrk="0" hangingPunct="1">
                        <a:defRPr sz="1350" b="1" kern="1200">
                          <a:solidFill>
                            <a:schemeClr val="lt1"/>
                          </a:solidFill>
                          <a:latin typeface="Times New Roman"/>
                          <a:ea typeface="宋体"/>
                          <a:cs typeface=""/>
                        </a:defRPr>
                      </a:lvl6pPr>
                      <a:lvl7pPr marL="2057400" algn="l" defTabSz="685800" rtl="0" eaLnBrk="1" latinLnBrk="0" hangingPunct="1">
                        <a:defRPr sz="1350" b="1" kern="1200">
                          <a:solidFill>
                            <a:schemeClr val="lt1"/>
                          </a:solidFill>
                          <a:latin typeface="Times New Roman"/>
                          <a:ea typeface="宋体"/>
                          <a:cs typeface=""/>
                        </a:defRPr>
                      </a:lvl7pPr>
                      <a:lvl8pPr marL="2400300" algn="l" defTabSz="685800" rtl="0" eaLnBrk="1" latinLnBrk="0" hangingPunct="1">
                        <a:defRPr sz="1350" b="1" kern="1200">
                          <a:solidFill>
                            <a:schemeClr val="lt1"/>
                          </a:solidFill>
                          <a:latin typeface="Times New Roman"/>
                          <a:ea typeface="宋体"/>
                          <a:cs typeface=""/>
                        </a:defRPr>
                      </a:lvl8pPr>
                      <a:lvl9pPr marL="2743200" algn="l" defTabSz="685800" rtl="0" eaLnBrk="1" latinLnBrk="0" hangingPunct="1">
                        <a:defRPr sz="1350" b="1" kern="1200">
                          <a:solidFill>
                            <a:schemeClr val="lt1"/>
                          </a:solidFill>
                          <a:latin typeface="Times New Roman"/>
                          <a:ea typeface="宋体"/>
                          <a:cs typeface=""/>
                        </a:defRPr>
                      </a:lvl9pPr>
                    </a:lstStyle>
                    <a:p>
                      <a:r>
                        <a:rPr lang="en-US" altLang="zh-CN" b="1" dirty="0" smtClean="0">
                          <a:solidFill>
                            <a:schemeClr val="tx1"/>
                          </a:solidFill>
                        </a:rPr>
                        <a:t>EE</a:t>
                      </a:r>
                      <a:endParaRPr lang="zh-CN" altLang="en-US" b="1"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b="1" kern="1200">
                          <a:solidFill>
                            <a:schemeClr val="lt1"/>
                          </a:solidFill>
                          <a:latin typeface="Times New Roman"/>
                          <a:ea typeface="宋体"/>
                          <a:cs typeface=""/>
                        </a:defRPr>
                      </a:lvl1pPr>
                      <a:lvl2pPr marL="342900" algn="l" defTabSz="685800" rtl="0" eaLnBrk="1" latinLnBrk="0" hangingPunct="1">
                        <a:defRPr sz="1350" b="1" kern="1200">
                          <a:solidFill>
                            <a:schemeClr val="lt1"/>
                          </a:solidFill>
                          <a:latin typeface="Times New Roman"/>
                          <a:ea typeface="宋体"/>
                          <a:cs typeface=""/>
                        </a:defRPr>
                      </a:lvl2pPr>
                      <a:lvl3pPr marL="685800" algn="l" defTabSz="685800" rtl="0" eaLnBrk="1" latinLnBrk="0" hangingPunct="1">
                        <a:defRPr sz="1350" b="1" kern="1200">
                          <a:solidFill>
                            <a:schemeClr val="lt1"/>
                          </a:solidFill>
                          <a:latin typeface="Times New Roman"/>
                          <a:ea typeface="宋体"/>
                          <a:cs typeface=""/>
                        </a:defRPr>
                      </a:lvl3pPr>
                      <a:lvl4pPr marL="1028700" algn="l" defTabSz="685800" rtl="0" eaLnBrk="1" latinLnBrk="0" hangingPunct="1">
                        <a:defRPr sz="1350" b="1" kern="1200">
                          <a:solidFill>
                            <a:schemeClr val="lt1"/>
                          </a:solidFill>
                          <a:latin typeface="Times New Roman"/>
                          <a:ea typeface="宋体"/>
                          <a:cs typeface=""/>
                        </a:defRPr>
                      </a:lvl4pPr>
                      <a:lvl5pPr marL="1371600" algn="l" defTabSz="685800" rtl="0" eaLnBrk="1" latinLnBrk="0" hangingPunct="1">
                        <a:defRPr sz="1350" b="1" kern="1200">
                          <a:solidFill>
                            <a:schemeClr val="lt1"/>
                          </a:solidFill>
                          <a:latin typeface="Times New Roman"/>
                          <a:ea typeface="宋体"/>
                          <a:cs typeface=""/>
                        </a:defRPr>
                      </a:lvl5pPr>
                      <a:lvl6pPr marL="1714500" algn="l" defTabSz="685800" rtl="0" eaLnBrk="1" latinLnBrk="0" hangingPunct="1">
                        <a:defRPr sz="1350" b="1" kern="1200">
                          <a:solidFill>
                            <a:schemeClr val="lt1"/>
                          </a:solidFill>
                          <a:latin typeface="Times New Roman"/>
                          <a:ea typeface="宋体"/>
                          <a:cs typeface=""/>
                        </a:defRPr>
                      </a:lvl6pPr>
                      <a:lvl7pPr marL="2057400" algn="l" defTabSz="685800" rtl="0" eaLnBrk="1" latinLnBrk="0" hangingPunct="1">
                        <a:defRPr sz="1350" b="1" kern="1200">
                          <a:solidFill>
                            <a:schemeClr val="lt1"/>
                          </a:solidFill>
                          <a:latin typeface="Times New Roman"/>
                          <a:ea typeface="宋体"/>
                          <a:cs typeface=""/>
                        </a:defRPr>
                      </a:lvl7pPr>
                      <a:lvl8pPr marL="2400300" algn="l" defTabSz="685800" rtl="0" eaLnBrk="1" latinLnBrk="0" hangingPunct="1">
                        <a:defRPr sz="1350" b="1" kern="1200">
                          <a:solidFill>
                            <a:schemeClr val="lt1"/>
                          </a:solidFill>
                          <a:latin typeface="Times New Roman"/>
                          <a:ea typeface="宋体"/>
                          <a:cs typeface=""/>
                        </a:defRPr>
                      </a:lvl8pPr>
                      <a:lvl9pPr marL="2743200" algn="l" defTabSz="685800" rtl="0" eaLnBrk="1" latinLnBrk="0" hangingPunct="1">
                        <a:defRPr sz="1350" b="1" kern="1200">
                          <a:solidFill>
                            <a:schemeClr val="lt1"/>
                          </a:solidFill>
                          <a:latin typeface="Times New Roman"/>
                          <a:ea typeface="宋体"/>
                          <a:cs typeface=""/>
                        </a:defRPr>
                      </a:lvl9pPr>
                    </a:lstStyle>
                    <a:p>
                      <a:r>
                        <a:rPr lang="en-US" altLang="zh-CN" b="1" dirty="0" smtClean="0">
                          <a:solidFill>
                            <a:schemeClr val="tx1"/>
                          </a:solidFill>
                        </a:rPr>
                        <a:t>DE</a:t>
                      </a:r>
                      <a:endParaRPr lang="zh-CN" altLang="en-US" b="1"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b="1" kern="1200">
                          <a:solidFill>
                            <a:schemeClr val="lt1"/>
                          </a:solidFill>
                          <a:latin typeface="Times New Roman"/>
                          <a:ea typeface="宋体"/>
                          <a:cs typeface=""/>
                        </a:defRPr>
                      </a:lvl1pPr>
                      <a:lvl2pPr marL="342900" algn="l" defTabSz="685800" rtl="0" eaLnBrk="1" latinLnBrk="0" hangingPunct="1">
                        <a:defRPr sz="1350" b="1" kern="1200">
                          <a:solidFill>
                            <a:schemeClr val="lt1"/>
                          </a:solidFill>
                          <a:latin typeface="Times New Roman"/>
                          <a:ea typeface="宋体"/>
                          <a:cs typeface=""/>
                        </a:defRPr>
                      </a:lvl2pPr>
                      <a:lvl3pPr marL="685800" algn="l" defTabSz="685800" rtl="0" eaLnBrk="1" latinLnBrk="0" hangingPunct="1">
                        <a:defRPr sz="1350" b="1" kern="1200">
                          <a:solidFill>
                            <a:schemeClr val="lt1"/>
                          </a:solidFill>
                          <a:latin typeface="Times New Roman"/>
                          <a:ea typeface="宋体"/>
                          <a:cs typeface=""/>
                        </a:defRPr>
                      </a:lvl3pPr>
                      <a:lvl4pPr marL="1028700" algn="l" defTabSz="685800" rtl="0" eaLnBrk="1" latinLnBrk="0" hangingPunct="1">
                        <a:defRPr sz="1350" b="1" kern="1200">
                          <a:solidFill>
                            <a:schemeClr val="lt1"/>
                          </a:solidFill>
                          <a:latin typeface="Times New Roman"/>
                          <a:ea typeface="宋体"/>
                          <a:cs typeface=""/>
                        </a:defRPr>
                      </a:lvl4pPr>
                      <a:lvl5pPr marL="1371600" algn="l" defTabSz="685800" rtl="0" eaLnBrk="1" latinLnBrk="0" hangingPunct="1">
                        <a:defRPr sz="1350" b="1" kern="1200">
                          <a:solidFill>
                            <a:schemeClr val="lt1"/>
                          </a:solidFill>
                          <a:latin typeface="Times New Roman"/>
                          <a:ea typeface="宋体"/>
                          <a:cs typeface=""/>
                        </a:defRPr>
                      </a:lvl5pPr>
                      <a:lvl6pPr marL="1714500" algn="l" defTabSz="685800" rtl="0" eaLnBrk="1" latinLnBrk="0" hangingPunct="1">
                        <a:defRPr sz="1350" b="1" kern="1200">
                          <a:solidFill>
                            <a:schemeClr val="lt1"/>
                          </a:solidFill>
                          <a:latin typeface="Times New Roman"/>
                          <a:ea typeface="宋体"/>
                          <a:cs typeface=""/>
                        </a:defRPr>
                      </a:lvl6pPr>
                      <a:lvl7pPr marL="2057400" algn="l" defTabSz="685800" rtl="0" eaLnBrk="1" latinLnBrk="0" hangingPunct="1">
                        <a:defRPr sz="1350" b="1" kern="1200">
                          <a:solidFill>
                            <a:schemeClr val="lt1"/>
                          </a:solidFill>
                          <a:latin typeface="Times New Roman"/>
                          <a:ea typeface="宋体"/>
                          <a:cs typeface=""/>
                        </a:defRPr>
                      </a:lvl7pPr>
                      <a:lvl8pPr marL="2400300" algn="l" defTabSz="685800" rtl="0" eaLnBrk="1" latinLnBrk="0" hangingPunct="1">
                        <a:defRPr sz="1350" b="1" kern="1200">
                          <a:solidFill>
                            <a:schemeClr val="lt1"/>
                          </a:solidFill>
                          <a:latin typeface="Times New Roman"/>
                          <a:ea typeface="宋体"/>
                          <a:cs typeface=""/>
                        </a:defRPr>
                      </a:lvl8pPr>
                      <a:lvl9pPr marL="2743200" algn="l" defTabSz="685800" rtl="0" eaLnBrk="1" latinLnBrk="0" hangingPunct="1">
                        <a:defRPr sz="1350" b="1" kern="1200">
                          <a:solidFill>
                            <a:schemeClr val="lt1"/>
                          </a:solidFill>
                          <a:latin typeface="Times New Roman"/>
                          <a:ea typeface="宋体"/>
                          <a:cs typeface=""/>
                        </a:defRPr>
                      </a:lvl9pPr>
                    </a:lstStyle>
                    <a:p>
                      <a:r>
                        <a:rPr lang="en-US" altLang="zh-CN" b="1" dirty="0" smtClean="0">
                          <a:solidFill>
                            <a:schemeClr val="tx1"/>
                          </a:solidFill>
                        </a:rPr>
                        <a:t>BE</a:t>
                      </a:r>
                      <a:endParaRPr lang="zh-CN" altLang="en-US" b="1"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b="1" kern="1200">
                          <a:solidFill>
                            <a:schemeClr val="lt1"/>
                          </a:solidFill>
                          <a:latin typeface="Times New Roman"/>
                          <a:ea typeface="宋体"/>
                          <a:cs typeface=""/>
                        </a:defRPr>
                      </a:lvl1pPr>
                      <a:lvl2pPr marL="342900" algn="l" defTabSz="685800" rtl="0" eaLnBrk="1" latinLnBrk="0" hangingPunct="1">
                        <a:defRPr sz="1350" b="1" kern="1200">
                          <a:solidFill>
                            <a:schemeClr val="lt1"/>
                          </a:solidFill>
                          <a:latin typeface="Times New Roman"/>
                          <a:ea typeface="宋体"/>
                          <a:cs typeface=""/>
                        </a:defRPr>
                      </a:lvl2pPr>
                      <a:lvl3pPr marL="685800" algn="l" defTabSz="685800" rtl="0" eaLnBrk="1" latinLnBrk="0" hangingPunct="1">
                        <a:defRPr sz="1350" b="1" kern="1200">
                          <a:solidFill>
                            <a:schemeClr val="lt1"/>
                          </a:solidFill>
                          <a:latin typeface="Times New Roman"/>
                          <a:ea typeface="宋体"/>
                          <a:cs typeface=""/>
                        </a:defRPr>
                      </a:lvl3pPr>
                      <a:lvl4pPr marL="1028700" algn="l" defTabSz="685800" rtl="0" eaLnBrk="1" latinLnBrk="0" hangingPunct="1">
                        <a:defRPr sz="1350" b="1" kern="1200">
                          <a:solidFill>
                            <a:schemeClr val="lt1"/>
                          </a:solidFill>
                          <a:latin typeface="Times New Roman"/>
                          <a:ea typeface="宋体"/>
                          <a:cs typeface=""/>
                        </a:defRPr>
                      </a:lvl4pPr>
                      <a:lvl5pPr marL="1371600" algn="l" defTabSz="685800" rtl="0" eaLnBrk="1" latinLnBrk="0" hangingPunct="1">
                        <a:defRPr sz="1350" b="1" kern="1200">
                          <a:solidFill>
                            <a:schemeClr val="lt1"/>
                          </a:solidFill>
                          <a:latin typeface="Times New Roman"/>
                          <a:ea typeface="宋体"/>
                          <a:cs typeface=""/>
                        </a:defRPr>
                      </a:lvl5pPr>
                      <a:lvl6pPr marL="1714500" algn="l" defTabSz="685800" rtl="0" eaLnBrk="1" latinLnBrk="0" hangingPunct="1">
                        <a:defRPr sz="1350" b="1" kern="1200">
                          <a:solidFill>
                            <a:schemeClr val="lt1"/>
                          </a:solidFill>
                          <a:latin typeface="Times New Roman"/>
                          <a:ea typeface="宋体"/>
                          <a:cs typeface=""/>
                        </a:defRPr>
                      </a:lvl6pPr>
                      <a:lvl7pPr marL="2057400" algn="l" defTabSz="685800" rtl="0" eaLnBrk="1" latinLnBrk="0" hangingPunct="1">
                        <a:defRPr sz="1350" b="1" kern="1200">
                          <a:solidFill>
                            <a:schemeClr val="lt1"/>
                          </a:solidFill>
                          <a:latin typeface="Times New Roman"/>
                          <a:ea typeface="宋体"/>
                          <a:cs typeface=""/>
                        </a:defRPr>
                      </a:lvl7pPr>
                      <a:lvl8pPr marL="2400300" algn="l" defTabSz="685800" rtl="0" eaLnBrk="1" latinLnBrk="0" hangingPunct="1">
                        <a:defRPr sz="1350" b="1" kern="1200">
                          <a:solidFill>
                            <a:schemeClr val="lt1"/>
                          </a:solidFill>
                          <a:latin typeface="Times New Roman"/>
                          <a:ea typeface="宋体"/>
                          <a:cs typeface=""/>
                        </a:defRPr>
                      </a:lvl8pPr>
                      <a:lvl9pPr marL="2743200" algn="l" defTabSz="685800" rtl="0" eaLnBrk="1" latinLnBrk="0" hangingPunct="1">
                        <a:defRPr sz="1350" b="1" kern="1200">
                          <a:solidFill>
                            <a:schemeClr val="lt1"/>
                          </a:solidFill>
                          <a:latin typeface="Times New Roman"/>
                          <a:ea typeface="宋体"/>
                          <a:cs typeface=""/>
                        </a:defRPr>
                      </a:lvl9pPr>
                    </a:lstStyle>
                    <a:p>
                      <a:r>
                        <a:rPr lang="en-US" altLang="zh-CN" b="1" dirty="0" smtClean="0">
                          <a:solidFill>
                            <a:schemeClr val="tx1"/>
                          </a:solidFill>
                        </a:rPr>
                        <a:t>7E</a:t>
                      </a:r>
                      <a:endParaRPr lang="zh-CN" altLang="en-US" b="1" dirty="0">
                        <a:solidFill>
                          <a:schemeClr val="tx1"/>
                        </a:solidFill>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AE2CA"/>
                    </a:solidFill>
                  </a:tcPr>
                </a:tc>
              </a:tr>
              <a:tr h="370840">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ED</a:t>
                      </a:r>
                      <a:endParaRPr lang="zh-CN" altLang="en-US" b="1"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DD</a:t>
                      </a:r>
                      <a:endParaRPr lang="zh-CN" altLang="en-US" b="1"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BD</a:t>
                      </a:r>
                      <a:endParaRPr lang="zh-CN" altLang="en-US" b="1"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7D</a:t>
                      </a:r>
                      <a:endParaRPr lang="zh-CN" altLang="en-US" b="1"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r>
              <a:tr h="370840">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EB</a:t>
                      </a:r>
                      <a:endParaRPr lang="zh-CN" altLang="en-US"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DB</a:t>
                      </a:r>
                      <a:endParaRPr lang="zh-CN" altLang="en-US"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BB</a:t>
                      </a:r>
                      <a:endParaRPr lang="zh-CN" altLang="en-US"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7B</a:t>
                      </a:r>
                      <a:endParaRPr lang="zh-CN" altLang="en-US"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r>
              <a:tr h="370840">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E7</a:t>
                      </a:r>
                      <a:endParaRPr lang="zh-CN" altLang="en-US"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D7</a:t>
                      </a:r>
                      <a:endParaRPr lang="zh-CN" altLang="en-US"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B7</a:t>
                      </a:r>
                      <a:endParaRPr lang="zh-CN" altLang="en-US"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c>
                  <a:txBody>
                    <a:bodyPr/>
                    <a:lstStyle>
                      <a:lvl1pPr marL="0" algn="l" defTabSz="685800" rtl="0" eaLnBrk="1" latinLnBrk="0" hangingPunct="1">
                        <a:defRPr sz="1350" kern="1200">
                          <a:solidFill>
                            <a:schemeClr val="dk1"/>
                          </a:solidFill>
                          <a:latin typeface="Times New Roman"/>
                          <a:ea typeface="宋体"/>
                          <a:cs typeface=""/>
                        </a:defRPr>
                      </a:lvl1pPr>
                      <a:lvl2pPr marL="342900" algn="l" defTabSz="685800" rtl="0" eaLnBrk="1" latinLnBrk="0" hangingPunct="1">
                        <a:defRPr sz="1350" kern="1200">
                          <a:solidFill>
                            <a:schemeClr val="dk1"/>
                          </a:solidFill>
                          <a:latin typeface="Times New Roman"/>
                          <a:ea typeface="宋体"/>
                          <a:cs typeface=""/>
                        </a:defRPr>
                      </a:lvl2pPr>
                      <a:lvl3pPr marL="685800" algn="l" defTabSz="685800" rtl="0" eaLnBrk="1" latinLnBrk="0" hangingPunct="1">
                        <a:defRPr sz="1350" kern="1200">
                          <a:solidFill>
                            <a:schemeClr val="dk1"/>
                          </a:solidFill>
                          <a:latin typeface="Times New Roman"/>
                          <a:ea typeface="宋体"/>
                          <a:cs typeface=""/>
                        </a:defRPr>
                      </a:lvl3pPr>
                      <a:lvl4pPr marL="1028700" algn="l" defTabSz="685800" rtl="0" eaLnBrk="1" latinLnBrk="0" hangingPunct="1">
                        <a:defRPr sz="1350" kern="1200">
                          <a:solidFill>
                            <a:schemeClr val="dk1"/>
                          </a:solidFill>
                          <a:latin typeface="Times New Roman"/>
                          <a:ea typeface="宋体"/>
                          <a:cs typeface=""/>
                        </a:defRPr>
                      </a:lvl4pPr>
                      <a:lvl5pPr marL="1371600" algn="l" defTabSz="685800" rtl="0" eaLnBrk="1" latinLnBrk="0" hangingPunct="1">
                        <a:defRPr sz="1350" kern="1200">
                          <a:solidFill>
                            <a:schemeClr val="dk1"/>
                          </a:solidFill>
                          <a:latin typeface="Times New Roman"/>
                          <a:ea typeface="宋体"/>
                          <a:cs typeface=""/>
                        </a:defRPr>
                      </a:lvl5pPr>
                      <a:lvl6pPr marL="1714500" algn="l" defTabSz="685800" rtl="0" eaLnBrk="1" latinLnBrk="0" hangingPunct="1">
                        <a:defRPr sz="1350" kern="1200">
                          <a:solidFill>
                            <a:schemeClr val="dk1"/>
                          </a:solidFill>
                          <a:latin typeface="Times New Roman"/>
                          <a:ea typeface="宋体"/>
                          <a:cs typeface=""/>
                        </a:defRPr>
                      </a:lvl6pPr>
                      <a:lvl7pPr marL="2057400" algn="l" defTabSz="685800" rtl="0" eaLnBrk="1" latinLnBrk="0" hangingPunct="1">
                        <a:defRPr sz="1350" kern="1200">
                          <a:solidFill>
                            <a:schemeClr val="dk1"/>
                          </a:solidFill>
                          <a:latin typeface="Times New Roman"/>
                          <a:ea typeface="宋体"/>
                          <a:cs typeface=""/>
                        </a:defRPr>
                      </a:lvl7pPr>
                      <a:lvl8pPr marL="2400300" algn="l" defTabSz="685800" rtl="0" eaLnBrk="1" latinLnBrk="0" hangingPunct="1">
                        <a:defRPr sz="1350" kern="1200">
                          <a:solidFill>
                            <a:schemeClr val="dk1"/>
                          </a:solidFill>
                          <a:latin typeface="Times New Roman"/>
                          <a:ea typeface="宋体"/>
                          <a:cs typeface=""/>
                        </a:defRPr>
                      </a:lvl8pPr>
                      <a:lvl9pPr marL="2743200" algn="l" defTabSz="685800" rtl="0" eaLnBrk="1" latinLnBrk="0" hangingPunct="1">
                        <a:defRPr sz="1350" kern="1200">
                          <a:solidFill>
                            <a:schemeClr val="dk1"/>
                          </a:solidFill>
                          <a:latin typeface="Times New Roman"/>
                          <a:ea typeface="宋体"/>
                          <a:cs typeface=""/>
                        </a:defRPr>
                      </a:lvl9pPr>
                    </a:lstStyle>
                    <a:p>
                      <a:r>
                        <a:rPr lang="en-US" altLang="zh-CN" b="1" dirty="0" smtClean="0"/>
                        <a:t>77</a:t>
                      </a:r>
                      <a:endParaRPr lang="zh-CN" altLang="en-US"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AAE2CA"/>
                    </a:solidFill>
                  </a:tcPr>
                </a:tc>
              </a:tr>
            </a:tbl>
          </a:graphicData>
        </a:graphic>
      </p:graphicFrame>
      <p:sp>
        <p:nvSpPr>
          <p:cNvPr id="11" name="矩形 10"/>
          <p:cNvSpPr/>
          <p:nvPr/>
        </p:nvSpPr>
        <p:spPr>
          <a:xfrm>
            <a:off x="943275" y="5498606"/>
            <a:ext cx="2040302" cy="461665"/>
          </a:xfrm>
          <a:prstGeom prst="rect">
            <a:avLst/>
          </a:prstGeom>
        </p:spPr>
        <p:txBody>
          <a:bodyPr wrap="none">
            <a:spAutoFit/>
          </a:bodyPr>
          <a:lstStyle/>
          <a:p>
            <a:pPr lvl="0" indent="612000" eaLnBrk="0" fontAlgn="base" hangingPunct="0">
              <a:spcBef>
                <a:spcPct val="20000"/>
              </a:spcBef>
              <a:spcAft>
                <a:spcPct val="0"/>
              </a:spcAft>
            </a:pPr>
            <a:r>
              <a:rPr lang="zh-CN" altLang="en-US" sz="2400" kern="0" dirty="0">
                <a:solidFill>
                  <a:srgbClr val="000000"/>
                </a:solidFill>
                <a:latin typeface="微软雅黑" panose="020B0503020204020204" pitchFamily="34" charset="-122"/>
                <a:ea typeface="微软雅黑" panose="020B0503020204020204" pitchFamily="34" charset="-122"/>
              </a:rPr>
              <a:t>键编码表</a:t>
            </a:r>
          </a:p>
        </p:txBody>
      </p:sp>
      <p:sp>
        <p:nvSpPr>
          <p:cNvPr id="13" name="矩形 12"/>
          <p:cNvSpPr/>
          <p:nvPr/>
        </p:nvSpPr>
        <p:spPr>
          <a:xfrm>
            <a:off x="6941130" y="2722844"/>
            <a:ext cx="1577228" cy="830997"/>
          </a:xfrm>
          <a:prstGeom prst="rect">
            <a:avLst/>
          </a:prstGeom>
        </p:spPr>
        <p:txBody>
          <a:bodyPr wrap="square">
            <a:spAutoFit/>
          </a:bodyPr>
          <a:lstStyle/>
          <a:p>
            <a:pPr lvl="0" eaLnBrk="0" fontAlgn="base" hangingPunct="0">
              <a:spcBef>
                <a:spcPct val="20000"/>
              </a:spcBef>
              <a:spcAft>
                <a:spcPct val="0"/>
              </a:spcAft>
            </a:pPr>
            <a:r>
              <a:rPr lang="zh-CN" altLang="en-US" sz="2400" kern="0" dirty="0" smtClean="0">
                <a:solidFill>
                  <a:srgbClr val="000000"/>
                </a:solidFill>
                <a:latin typeface="微软雅黑" panose="020B0503020204020204" pitchFamily="34" charset="-122"/>
                <a:ea typeface="微软雅黑" panose="020B0503020204020204" pitchFamily="34" charset="-122"/>
              </a:rPr>
              <a:t>行列式</a:t>
            </a:r>
            <a:r>
              <a:rPr lang="zh-CN" altLang="en-US" sz="2400" kern="0" dirty="0">
                <a:solidFill>
                  <a:srgbClr val="000000"/>
                </a:solidFill>
                <a:latin typeface="微软雅黑" panose="020B0503020204020204" pitchFamily="34" charset="-122"/>
                <a:ea typeface="微软雅黑" panose="020B0503020204020204" pitchFamily="34" charset="-122"/>
              </a:rPr>
              <a:t>矩阵键盘</a:t>
            </a:r>
            <a:endParaRPr lang="en-US" altLang="zh-CN" sz="2400" kern="0" dirty="0">
              <a:solidFill>
                <a:srgbClr val="00000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83577" y="4684321"/>
            <a:ext cx="1905000" cy="369332"/>
          </a:xfrm>
          <a:prstGeom prst="rect">
            <a:avLst/>
          </a:prstGeom>
          <a:noFill/>
        </p:spPr>
        <p:txBody>
          <a:bodyPr wrap="square" rtlCol="0">
            <a:spAutoFit/>
          </a:bodyPr>
          <a:lstStyle/>
          <a:p>
            <a:r>
              <a:rPr lang="en-US" altLang="zh-CN" dirty="0" smtClean="0"/>
              <a:t>1110 1110</a:t>
            </a:r>
            <a:endParaRPr lang="zh-CN" altLang="en-US" dirty="0"/>
          </a:p>
        </p:txBody>
      </p:sp>
      <p:sp>
        <p:nvSpPr>
          <p:cNvPr id="12" name="文本框 11"/>
          <p:cNvSpPr txBox="1"/>
          <p:nvPr/>
        </p:nvSpPr>
        <p:spPr>
          <a:xfrm>
            <a:off x="4163403" y="4684321"/>
            <a:ext cx="1280664" cy="369332"/>
          </a:xfrm>
          <a:prstGeom prst="rect">
            <a:avLst/>
          </a:prstGeom>
          <a:noFill/>
        </p:spPr>
        <p:txBody>
          <a:bodyPr wrap="square" rtlCol="0">
            <a:spAutoFit/>
          </a:bodyPr>
          <a:lstStyle/>
          <a:p>
            <a:r>
              <a:rPr lang="en-US" altLang="zh-CN" dirty="0" smtClean="0"/>
              <a:t>1101 1110</a:t>
            </a:r>
            <a:endParaRPr lang="zh-CN" altLang="en-US" dirty="0"/>
          </a:p>
        </p:txBody>
      </p:sp>
    </p:spTree>
    <p:extLst>
      <p:ext uri="{BB962C8B-B14F-4D97-AF65-F5344CB8AC3E}">
        <p14:creationId xmlns:p14="http://schemas.microsoft.com/office/powerpoint/2010/main" val="3592748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26960"/>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6" name="标题 3"/>
          <p:cNvSpPr txBox="1">
            <a:spLocks/>
          </p:cNvSpPr>
          <p:nvPr/>
        </p:nvSpPr>
        <p:spPr bwMode="auto">
          <a:xfrm>
            <a:off x="255787" y="276412"/>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 2</a:t>
            </a:r>
            <a:r>
              <a:rPr kumimoji="1"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）键盘访问的工作原理及访问方式</a:t>
            </a:r>
            <a:endPar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64313" y="1129805"/>
            <a:ext cx="8928744" cy="540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just" defTabSz="914400" rtl="0" eaLnBrk="0" fontAlgn="base" latinLnBrk="0" hangingPunct="0">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键盘的行信号线和列信号线均由微处理器通过</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引脚加以控制。其中</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P1.0~P1.3</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作为行输出线，</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P1.4~P1.7</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作为列输入线。</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扫描键盘工作原理如下：</a:t>
            </a:r>
            <a:endPar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endParaRPr>
          </a:p>
          <a:p>
            <a:pPr marL="0" marR="0" lvl="0" indent="360000" algn="just" defTabSz="914400" rtl="0" eaLnBrk="0" fontAlgn="base" latinLnBrk="0" hangingPunct="0">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P1.4~P1.7</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经电阻接</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电源，首先在行</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P1.0~P1.3</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”低电平，然后扫描列</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P1.4~P1.7</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，若此时列</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位输入均为高电平则表示没有键按下。若</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位中有低电平，则表示有键被按下。</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360000" algn="just" defTabSz="914400" rtl="0" eaLnBrk="0" fontAlgn="base" latinLnBrk="0" hangingPunct="0">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）软件延时</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10ms</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左右，消除键抖动。</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360000" algn="just" defTabSz="914400" rtl="0" eaLnBrk="0" fontAlgn="base" latinLnBrk="0" hangingPunct="0">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）然后同时在行</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输出低电平，</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P1.1~P1.3</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输出高电平。扫描输入列</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P1.4~P1.7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。此</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列中若有低电平，可确定被按键的行号。再根据该一行中是哪一列为低电平，确定被按键的列号，键盘扫描结束。若此</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位全为高电平，则表示此行没有键被按下，将进行下一行扫描，检查被按键是否在此行。如有，则按上述方法确定行号和列号，如没有，继续进入下一行的判断。</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360000" algn="just" defTabSz="914400" rtl="0" eaLnBrk="0" fontAlgn="base" latinLnBrk="0" hangingPunct="0">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）这样根据被按键的行号（高</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位）和列号（低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位）的物理位置，获得闭合键的编号，如上表所示。</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0500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bwMode="auto">
          <a:xfrm>
            <a:off x="0" y="2096169"/>
            <a:ext cx="243757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
            </a:r>
            <a:br>
              <a:rPr kumimoji="0" lang="en-US" altLang="zh-CN" sz="28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br>
            <a:r>
              <a:rPr kumimoji="0" lang="en-US" altLang="zh-CN" sz="28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矩阵键盘扫描 </a:t>
            </a:r>
            <a:r>
              <a:rPr kumimoji="0" lang="en-US" altLang="zh-CN" sz="28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
            </a:r>
            <a:br>
              <a:rPr kumimoji="0" lang="en-US" altLang="zh-CN" sz="28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br>
            <a:r>
              <a:rPr kumimoji="0" lang="en-US" altLang="zh-CN" sz="28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程序流程图</a:t>
            </a:r>
            <a:endParaRPr kumimoji="0" lang="zh-CN" altLang="en-US" sz="28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endParaRPr>
          </a:p>
        </p:txBody>
      </p:sp>
      <p:grpSp>
        <p:nvGrpSpPr>
          <p:cNvPr id="4" name="组合 3"/>
          <p:cNvGrpSpPr/>
          <p:nvPr/>
        </p:nvGrpSpPr>
        <p:grpSpPr>
          <a:xfrm>
            <a:off x="2646947" y="50327"/>
            <a:ext cx="6410425" cy="6672920"/>
            <a:chOff x="2646947" y="50327"/>
            <a:chExt cx="6410425" cy="6672920"/>
          </a:xfrm>
        </p:grpSpPr>
        <p:pic>
          <p:nvPicPr>
            <p:cNvPr id="8" name="图片 7"/>
            <p:cNvPicPr>
              <a:picLocks noChangeAspect="1"/>
            </p:cNvPicPr>
            <p:nvPr/>
          </p:nvPicPr>
          <p:blipFill>
            <a:blip r:embed="rId2">
              <a:duotone>
                <a:prstClr val="black"/>
                <a:srgbClr val="D9C3A5">
                  <a:tint val="50000"/>
                  <a:satMod val="180000"/>
                </a:srgbClr>
              </a:duotone>
            </a:blip>
            <a:stretch>
              <a:fillRect/>
            </a:stretch>
          </p:blipFill>
          <p:spPr>
            <a:xfrm>
              <a:off x="2646947" y="50327"/>
              <a:ext cx="6410425" cy="6672920"/>
            </a:xfrm>
            <a:prstGeom prst="rect">
              <a:avLst/>
            </a:prstGeom>
          </p:spPr>
        </p:pic>
        <p:sp>
          <p:nvSpPr>
            <p:cNvPr id="3" name="矩形 2"/>
            <p:cNvSpPr/>
            <p:nvPr/>
          </p:nvSpPr>
          <p:spPr>
            <a:xfrm>
              <a:off x="4870764" y="3657600"/>
              <a:ext cx="2163779" cy="235390"/>
            </a:xfrm>
            <a:prstGeom prst="rect">
              <a:avLst/>
            </a:prstGeom>
            <a:solidFill>
              <a:srgbClr val="F5E4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50595" y="3599701"/>
              <a:ext cx="1511928" cy="307777"/>
            </a:xfrm>
            <a:prstGeom prst="rect">
              <a:avLst/>
            </a:prstGeom>
            <a:noFill/>
          </p:spPr>
          <p:txBody>
            <a:bodyPr wrap="square" rtlCol="0">
              <a:spAutoFit/>
            </a:bodyPr>
            <a:lstStyle/>
            <a:p>
              <a:r>
                <a:rPr lang="zh-CN" altLang="en-US" sz="1400" dirty="0" smtClean="0">
                  <a:latin typeface="+mn-ea"/>
                </a:rPr>
                <a:t>读</a:t>
              </a:r>
              <a:r>
                <a:rPr lang="en-US" altLang="zh-CN" sz="1400" dirty="0" smtClean="0">
                  <a:latin typeface="+mn-ea"/>
                </a:rPr>
                <a:t>P</a:t>
              </a:r>
              <a:r>
                <a:rPr lang="en-US" altLang="zh-CN" sz="1400" baseline="-25000" dirty="0" smtClean="0">
                  <a:latin typeface="+mn-ea"/>
                </a:rPr>
                <a:t>1.4</a:t>
              </a:r>
              <a:r>
                <a:rPr lang="en-US" altLang="zh-CN" sz="1400" dirty="0" smtClean="0">
                  <a:latin typeface="+mn-ea"/>
                </a:rPr>
                <a:t>-P</a:t>
              </a:r>
              <a:r>
                <a:rPr lang="en-US" altLang="zh-CN" sz="1400" baseline="-25000" dirty="0" smtClean="0">
                  <a:latin typeface="+mn-ea"/>
                </a:rPr>
                <a:t>1.7</a:t>
              </a:r>
              <a:r>
                <a:rPr lang="zh-CN" altLang="en-US" sz="1400" dirty="0" smtClean="0">
                  <a:latin typeface="+mn-ea"/>
                </a:rPr>
                <a:t>值</a:t>
              </a:r>
              <a:endParaRPr lang="zh-CN" altLang="en-US" sz="1400" dirty="0">
                <a:latin typeface="+mn-ea"/>
              </a:endParaRPr>
            </a:p>
          </p:txBody>
        </p:sp>
      </p:grpSp>
    </p:spTree>
    <p:extLst>
      <p:ext uri="{BB962C8B-B14F-4D97-AF65-F5344CB8AC3E}">
        <p14:creationId xmlns:p14="http://schemas.microsoft.com/office/powerpoint/2010/main" val="29768102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702819" y="354660"/>
            <a:ext cx="8352804" cy="59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rPr>
              <a:t>键盘扫描以及获取键值参考程序如下：</a:t>
            </a:r>
            <a:endParaRPr kumimoji="0" lang="zh-CN" altLang="en-US" sz="2800"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270771" y="4682004"/>
            <a:ext cx="7712534" cy="1569660"/>
          </a:xfrm>
          <a:prstGeom prst="rect">
            <a:avLst/>
          </a:prstGeom>
        </p:spPr>
        <p:txBody>
          <a:bodyPr wrap="square">
            <a:spAutoFit/>
          </a:bodyPr>
          <a:lstStyle/>
          <a:p>
            <a:pPr eaLnBrk="0" fontAlgn="base" hangingPunct="0">
              <a:spcBef>
                <a:spcPct val="0"/>
              </a:spcBef>
              <a:spcAft>
                <a:spcPct val="0"/>
              </a:spcAft>
            </a:pPr>
            <a:r>
              <a:rPr lang="en-US" altLang="zh-CN" sz="1600" dirty="0">
                <a:solidFill>
                  <a:srgbClr val="000000"/>
                </a:solidFill>
                <a:latin typeface="微软雅黑" panose="020B0503020204020204" pitchFamily="34" charset="-122"/>
                <a:ea typeface="微软雅黑" panose="020B0503020204020204" pitchFamily="34" charset="-122"/>
              </a:rPr>
              <a:t>Void delay( )            </a:t>
            </a:r>
            <a:r>
              <a:rPr lang="en-US" altLang="zh-CN" sz="1600" dirty="0" smtClean="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延时</a:t>
            </a:r>
            <a:r>
              <a:rPr lang="zh-CN" altLang="en-US" sz="1600" dirty="0" smtClean="0">
                <a:solidFill>
                  <a:srgbClr val="000000"/>
                </a:solidFill>
                <a:latin typeface="微软雅黑" panose="020B0503020204020204" pitchFamily="34" charset="-122"/>
                <a:ea typeface="微软雅黑" panose="020B0503020204020204" pitchFamily="34" charset="-122"/>
              </a:rPr>
              <a:t>函数，估算值</a:t>
            </a:r>
            <a:endParaRPr lang="zh-CN" altLang="en-US" sz="1600" dirty="0">
              <a:solidFill>
                <a:srgbClr val="0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1600" dirty="0">
                <a:solidFill>
                  <a:srgbClr val="000000"/>
                </a:solidFill>
                <a:latin typeface="微软雅黑" panose="020B0503020204020204" pitchFamily="34" charset="-122"/>
                <a:ea typeface="微软雅黑" panose="020B0503020204020204" pitchFamily="34" charset="-122"/>
              </a:rPr>
              <a:t>{</a:t>
            </a:r>
          </a:p>
          <a:p>
            <a:pPr eaLnBrk="0" fontAlgn="base" hangingPunct="0">
              <a:spcBef>
                <a:spcPct val="0"/>
              </a:spcBef>
              <a:spcAft>
                <a:spcPct val="0"/>
              </a:spcAft>
            </a:pP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1600" dirty="0" err="1">
                <a:solidFill>
                  <a:srgbClr val="000000"/>
                </a:solidFill>
                <a:latin typeface="微软雅黑" panose="020B0503020204020204" pitchFamily="34" charset="-122"/>
                <a:ea typeface="微软雅黑" panose="020B0503020204020204" pitchFamily="34" charset="-122"/>
              </a:rPr>
              <a:t>uchar</a:t>
            </a: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1600" dirty="0" err="1" smtClean="0">
                <a:solidFill>
                  <a:srgbClr val="000000"/>
                </a:solidFill>
                <a:latin typeface="微软雅黑" panose="020B0503020204020204" pitchFamily="34" charset="-122"/>
                <a:ea typeface="微软雅黑" panose="020B0503020204020204" pitchFamily="34" charset="-122"/>
              </a:rPr>
              <a:t>i,j</a:t>
            </a:r>
            <a:r>
              <a:rPr lang="en-US" altLang="zh-CN" sz="1600" dirty="0">
                <a:solidFill>
                  <a:srgbClr val="000000"/>
                </a:solidFill>
                <a:latin typeface="微软雅黑" panose="020B0503020204020204" pitchFamily="34" charset="-122"/>
                <a:ea typeface="微软雅黑" panose="020B0503020204020204" pitchFamily="34" charset="-122"/>
              </a:rPr>
              <a:t>;</a:t>
            </a:r>
          </a:p>
          <a:p>
            <a:pPr eaLnBrk="0" fontAlgn="base" hangingPunct="0">
              <a:spcBef>
                <a:spcPct val="0"/>
              </a:spcBef>
              <a:spcAft>
                <a:spcPct val="0"/>
              </a:spcAft>
            </a:pPr>
            <a:r>
              <a:rPr lang="en-US" altLang="zh-CN" sz="1600" dirty="0" smtClean="0">
                <a:solidFill>
                  <a:srgbClr val="000000"/>
                </a:solidFill>
                <a:latin typeface="微软雅黑" panose="020B0503020204020204" pitchFamily="34" charset="-122"/>
                <a:ea typeface="微软雅黑" panose="020B0503020204020204" pitchFamily="34" charset="-122"/>
              </a:rPr>
              <a:t>for(</a:t>
            </a:r>
            <a:r>
              <a:rPr lang="en-US" altLang="zh-CN" sz="1600" dirty="0" err="1" smtClean="0">
                <a:solidFill>
                  <a:srgbClr val="000000"/>
                </a:solidFill>
                <a:latin typeface="微软雅黑" panose="020B0503020204020204" pitchFamily="34" charset="-122"/>
                <a:ea typeface="微软雅黑" panose="020B0503020204020204" pitchFamily="34" charset="-122"/>
              </a:rPr>
              <a:t>i</a:t>
            </a:r>
            <a:r>
              <a:rPr lang="en-US" altLang="zh-CN" sz="1600" dirty="0" smtClean="0">
                <a:solidFill>
                  <a:srgbClr val="000000"/>
                </a:solidFill>
                <a:latin typeface="微软雅黑" panose="020B0503020204020204" pitchFamily="34" charset="-122"/>
                <a:ea typeface="微软雅黑" panose="020B0503020204020204" pitchFamily="34" charset="-122"/>
              </a:rPr>
              <a:t>=0,j&lt;100,i</a:t>
            </a:r>
            <a:r>
              <a:rPr lang="en-US" altLang="zh-CN" sz="1600" dirty="0">
                <a:solidFill>
                  <a:srgbClr val="000000"/>
                </a:solidFill>
                <a:latin typeface="微软雅黑" panose="020B0503020204020204" pitchFamily="34" charset="-122"/>
                <a:ea typeface="微软雅黑" panose="020B0503020204020204" pitchFamily="34" charset="-122"/>
              </a:rPr>
              <a:t>++)</a:t>
            </a:r>
          </a:p>
          <a:p>
            <a:pPr eaLnBrk="0" fontAlgn="base" hangingPunct="0">
              <a:spcBef>
                <a:spcPct val="0"/>
              </a:spcBef>
              <a:spcAft>
                <a:spcPct val="0"/>
              </a:spcAft>
            </a:pPr>
            <a:r>
              <a:rPr lang="en-US" altLang="zh-CN" sz="1600" dirty="0" smtClean="0">
                <a:solidFill>
                  <a:srgbClr val="000000"/>
                </a:solidFill>
                <a:latin typeface="微软雅黑" panose="020B0503020204020204" pitchFamily="34" charset="-122"/>
                <a:ea typeface="微软雅黑" panose="020B0503020204020204" pitchFamily="34" charset="-122"/>
              </a:rPr>
              <a:t>for(j=0,j&lt;100,j</a:t>
            </a:r>
            <a:r>
              <a:rPr lang="en-US" altLang="zh-CN" sz="1600" dirty="0">
                <a:solidFill>
                  <a:srgbClr val="000000"/>
                </a:solidFill>
                <a:latin typeface="微软雅黑" panose="020B0503020204020204" pitchFamily="34" charset="-122"/>
                <a:ea typeface="微软雅黑" panose="020B0503020204020204" pitchFamily="34" charset="-122"/>
              </a:rPr>
              <a:t>++);</a:t>
            </a:r>
          </a:p>
          <a:p>
            <a:pPr eaLnBrk="0" fontAlgn="base" hangingPunct="0">
              <a:spcBef>
                <a:spcPct val="0"/>
              </a:spcBef>
              <a:spcAft>
                <a:spcPct val="0"/>
              </a:spcAft>
            </a:pPr>
            <a:r>
              <a:rPr lang="en-US" altLang="zh-CN" sz="1600" dirty="0">
                <a:solidFill>
                  <a:srgbClr val="000000"/>
                </a:solidFill>
                <a:latin typeface="微软雅黑" panose="020B0503020204020204" pitchFamily="34" charset="-122"/>
                <a:ea typeface="微软雅黑" panose="020B0503020204020204" pitchFamily="34" charset="-122"/>
              </a:rPr>
              <a:t>}</a:t>
            </a:r>
          </a:p>
        </p:txBody>
      </p:sp>
      <p:pic>
        <p:nvPicPr>
          <p:cNvPr id="10" name="图片 9"/>
          <p:cNvPicPr>
            <a:picLocks noChangeAspect="1"/>
          </p:cNvPicPr>
          <p:nvPr/>
        </p:nvPicPr>
        <p:blipFill>
          <a:blip r:embed="rId2">
            <a:lum contrast="20000"/>
          </a:blip>
          <a:stretch>
            <a:fillRect/>
          </a:stretch>
        </p:blipFill>
        <p:spPr>
          <a:xfrm>
            <a:off x="198763" y="954212"/>
            <a:ext cx="6840760" cy="3727791"/>
          </a:xfrm>
          <a:prstGeom prst="rect">
            <a:avLst/>
          </a:prstGeom>
        </p:spPr>
      </p:pic>
    </p:spTree>
    <p:extLst>
      <p:ext uri="{BB962C8B-B14F-4D97-AF65-F5344CB8AC3E}">
        <p14:creationId xmlns:p14="http://schemas.microsoft.com/office/powerpoint/2010/main" val="535635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97146" y="192505"/>
            <a:ext cx="8073226" cy="6530741"/>
          </a:xfrm>
          <a:prstGeom prst="rect">
            <a:avLst/>
          </a:prstGeom>
        </p:spPr>
      </p:pic>
      <p:sp>
        <p:nvSpPr>
          <p:cNvPr id="2" name="任意多边形 1"/>
          <p:cNvSpPr/>
          <p:nvPr/>
        </p:nvSpPr>
        <p:spPr>
          <a:xfrm rot="388776">
            <a:off x="1355605" y="2760132"/>
            <a:ext cx="574795" cy="871959"/>
          </a:xfrm>
          <a:custGeom>
            <a:avLst/>
            <a:gdLst>
              <a:gd name="connsiteX0" fmla="*/ 75262 w 574795"/>
              <a:gd name="connsiteY0" fmla="*/ 0 h 871959"/>
              <a:gd name="connsiteX1" fmla="*/ 41395 w 574795"/>
              <a:gd name="connsiteY1" fmla="*/ 787400 h 871959"/>
              <a:gd name="connsiteX2" fmla="*/ 574795 w 574795"/>
              <a:gd name="connsiteY2" fmla="*/ 812800 h 871959"/>
            </a:gdLst>
            <a:ahLst/>
            <a:cxnLst>
              <a:cxn ang="0">
                <a:pos x="connsiteX0" y="connsiteY0"/>
              </a:cxn>
              <a:cxn ang="0">
                <a:pos x="connsiteX1" y="connsiteY1"/>
              </a:cxn>
              <a:cxn ang="0">
                <a:pos x="connsiteX2" y="connsiteY2"/>
              </a:cxn>
            </a:cxnLst>
            <a:rect l="l" t="t" r="r" b="b"/>
            <a:pathLst>
              <a:path w="574795" h="871959">
                <a:moveTo>
                  <a:pt x="75262" y="0"/>
                </a:moveTo>
                <a:cubicBezTo>
                  <a:pt x="16701" y="325966"/>
                  <a:pt x="-41860" y="651933"/>
                  <a:pt x="41395" y="787400"/>
                </a:cubicBezTo>
                <a:cubicBezTo>
                  <a:pt x="124650" y="922867"/>
                  <a:pt x="349722" y="867833"/>
                  <a:pt x="574795" y="812800"/>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1187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bwMode="auto">
          <a:xfrm>
            <a:off x="107628" y="620688"/>
            <a:ext cx="8928744" cy="518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矩阵键盘具体的访问方式如下：</a:t>
            </a:r>
            <a:endParaRPr lang="en-US" altLang="zh-CN" b="0" kern="0"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）查询工作方式</a:t>
            </a:r>
          </a:p>
          <a:p>
            <a:pPr marL="0" marR="0" lvl="0" indent="0" algn="l" defTabSz="914400" rtl="0" eaLnBrk="0" fontAlgn="base" latinLnBrk="0" hangingPunct="0">
              <a:lnSpc>
                <a:spcPct val="9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查询工作方式会使</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不停地进行键盘扫描工作，因此降低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的工作效率。</a:t>
            </a:r>
            <a:endParaRPr kumimoji="0" lang="en-US" altLang="zh-CN"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）定时查询方式</a:t>
            </a:r>
            <a:endParaRPr kumimoji="0" lang="en-US" altLang="zh-CN"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在一定的时间内进行调取查询子程序，这样相对提高了</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工作效率。</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3</a:t>
            </a:r>
            <a:r>
              <a:rPr kumimoji="0" lang="zh-CN" altLang="en-US"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）中断工作方式</a:t>
            </a:r>
          </a:p>
          <a:p>
            <a:pPr marL="0" marR="0" lvl="0" indent="6120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计算机应用系统工作时，并不经常需要键输入。但无论是查询工作方式还是定时扫描工作方式，</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经常处于空扫描状态。为了提高</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的效率，可采用中断工作方式。</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这种工作方式是当键盘上有键按下时，向</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发一个中断请求信号。</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响应中断后，在中断服务程序中扫描键盘，执行键功能程序。</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相关编程在实验课中完成。</a:t>
            </a:r>
            <a:endParaRPr kumimoji="0" lang="en-US" altLang="zh-CN" sz="24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6791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1066560"/>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658333" y="197478"/>
            <a:ext cx="5827236" cy="1323439"/>
          </a:xfrm>
          <a:prstGeom prst="rect">
            <a:avLst/>
          </a:prstGeom>
        </p:spPr>
        <p:txBody>
          <a:bodyPr wrap="none">
            <a:spAutoFit/>
          </a:bodyPr>
          <a:lstStyle/>
          <a:p>
            <a:pPr marL="566738" lvl="0" indent="-612000">
              <a:lnSpc>
                <a:spcPct val="125000"/>
              </a:lnSpc>
            </a:pP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的外设接口与应用</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五边形 5"/>
          <p:cNvSpPr/>
          <p:nvPr/>
        </p:nvSpPr>
        <p:spPr bwMode="auto">
          <a:xfrm>
            <a:off x="1770412" y="143933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AutoShape 15"/>
          <p:cNvSpPr>
            <a:spLocks noChangeArrowheads="1"/>
          </p:cNvSpPr>
          <p:nvPr/>
        </p:nvSpPr>
        <p:spPr bwMode="auto">
          <a:xfrm>
            <a:off x="2800766" y="1425052"/>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LED</a:t>
            </a:r>
            <a:r>
              <a:rPr lang="zh-CN" altLang="en-US" sz="3200" b="1" kern="0" dirty="0" smtClean="0">
                <a:solidFill>
                  <a:srgbClr val="002060"/>
                </a:solidFill>
                <a:latin typeface="黑体" panose="02010609060101010101" pitchFamily="49" charset="-122"/>
                <a:ea typeface="黑体" panose="02010609060101010101" pitchFamily="49" charset="-122"/>
              </a:rPr>
              <a:t>显示器接口技术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8" name="五边形 7"/>
          <p:cNvSpPr/>
          <p:nvPr/>
        </p:nvSpPr>
        <p:spPr bwMode="auto">
          <a:xfrm>
            <a:off x="1756047" y="223346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9" name="AutoShape 15"/>
          <p:cNvSpPr>
            <a:spLocks noChangeArrowheads="1"/>
          </p:cNvSpPr>
          <p:nvPr/>
        </p:nvSpPr>
        <p:spPr bwMode="auto">
          <a:xfrm>
            <a:off x="2800047" y="2256513"/>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按键、键盘接口技术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0" name="五边形 9"/>
          <p:cNvSpPr/>
          <p:nvPr/>
        </p:nvSpPr>
        <p:spPr bwMode="auto">
          <a:xfrm>
            <a:off x="1756047" y="3112379"/>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1" name="AutoShape 15"/>
          <p:cNvSpPr>
            <a:spLocks noChangeArrowheads="1"/>
          </p:cNvSpPr>
          <p:nvPr/>
        </p:nvSpPr>
        <p:spPr bwMode="auto">
          <a:xfrm>
            <a:off x="2800047" y="3098094"/>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3200" b="1" kern="0" dirty="0" smtClean="0">
                <a:solidFill>
                  <a:srgbClr val="FF0000"/>
                </a:solidFill>
                <a:latin typeface="黑体" panose="02010609060101010101" pitchFamily="49" charset="-122"/>
                <a:ea typeface="黑体" panose="02010609060101010101" pitchFamily="49" charset="-122"/>
              </a:rPr>
              <a:t>系统</a:t>
            </a:r>
            <a:r>
              <a:rPr lang="en-US" altLang="zh-CN" sz="3200" b="1" kern="0" dirty="0" smtClean="0">
                <a:solidFill>
                  <a:srgbClr val="FF0000"/>
                </a:solidFill>
                <a:latin typeface="黑体" panose="02010609060101010101" pitchFamily="49" charset="-122"/>
                <a:ea typeface="黑体" panose="02010609060101010101" pitchFamily="49" charset="-122"/>
              </a:rPr>
              <a:t>I/O</a:t>
            </a:r>
            <a:r>
              <a:rPr lang="zh-CN" altLang="en-US" sz="3200" b="1" kern="0" dirty="0" smtClean="0">
                <a:solidFill>
                  <a:srgbClr val="FF0000"/>
                </a:solidFill>
                <a:latin typeface="黑体" panose="02010609060101010101" pitchFamily="49" charset="-122"/>
                <a:ea typeface="黑体" panose="02010609060101010101" pitchFamily="49" charset="-122"/>
              </a:rPr>
              <a:t>接口扩展技术</a:t>
            </a:r>
            <a:endParaRPr lang="zh-CN" altLang="en-US" sz="3200" b="1" kern="0" dirty="0">
              <a:solidFill>
                <a:srgbClr val="FF0000"/>
              </a:solidFill>
              <a:latin typeface="黑体" panose="02010609060101010101" pitchFamily="49" charset="-122"/>
              <a:ea typeface="黑体" panose="02010609060101010101" pitchFamily="49" charset="-122"/>
            </a:endParaRPr>
          </a:p>
        </p:txBody>
      </p:sp>
      <p:sp>
        <p:nvSpPr>
          <p:cNvPr id="12" name="五边形 11"/>
          <p:cNvSpPr/>
          <p:nvPr/>
        </p:nvSpPr>
        <p:spPr bwMode="auto">
          <a:xfrm>
            <a:off x="1756047" y="3920796"/>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5" action="ppaction://hlinksldjump"/>
              </a:rPr>
              <a:t>4.4</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3" name="AutoShape 15"/>
          <p:cNvSpPr>
            <a:spLocks noChangeArrowheads="1"/>
          </p:cNvSpPr>
          <p:nvPr/>
        </p:nvSpPr>
        <p:spPr bwMode="auto">
          <a:xfrm>
            <a:off x="2800047" y="3906511"/>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a:solidFill>
                  <a:srgbClr val="002060"/>
                </a:solidFill>
                <a:latin typeface="黑体" panose="02010609060101010101" pitchFamily="49" charset="-122"/>
                <a:ea typeface="黑体" panose="02010609060101010101" pitchFamily="49" charset="-122"/>
              </a:rPr>
              <a:t>LCD</a:t>
            </a:r>
            <a:r>
              <a:rPr lang="zh-CN" altLang="en-US" sz="3200" b="1" kern="0" dirty="0">
                <a:solidFill>
                  <a:srgbClr val="002060"/>
                </a:solidFill>
                <a:latin typeface="黑体" panose="02010609060101010101" pitchFamily="49" charset="-122"/>
                <a:ea typeface="黑体" panose="02010609060101010101" pitchFamily="49" charset="-122"/>
              </a:rPr>
              <a:t>显示器接口技术</a:t>
            </a:r>
          </a:p>
        </p:txBody>
      </p:sp>
      <p:sp>
        <p:nvSpPr>
          <p:cNvPr id="14" name="五边形 13"/>
          <p:cNvSpPr/>
          <p:nvPr/>
        </p:nvSpPr>
        <p:spPr bwMode="auto">
          <a:xfrm>
            <a:off x="1756047" y="4729213"/>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6" action="ppaction://hlinksldjump"/>
              </a:rPr>
              <a:t>4.5</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5" name="AutoShape 15"/>
          <p:cNvSpPr>
            <a:spLocks noChangeArrowheads="1"/>
          </p:cNvSpPr>
          <p:nvPr/>
        </p:nvSpPr>
        <p:spPr bwMode="auto">
          <a:xfrm>
            <a:off x="2800047" y="4714928"/>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D/A</a:t>
            </a:r>
            <a:r>
              <a:rPr lang="zh-CN" altLang="en-US" sz="3200" b="1" kern="0" dirty="0" smtClean="0">
                <a:solidFill>
                  <a:srgbClr val="002060"/>
                </a:solidFill>
                <a:latin typeface="黑体" panose="02010609060101010101" pitchFamily="49" charset="-122"/>
                <a:ea typeface="黑体" panose="02010609060101010101" pitchFamily="49" charset="-122"/>
              </a:rPr>
              <a:t>转换器接口技术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6" name="五边形 15"/>
          <p:cNvSpPr/>
          <p:nvPr/>
        </p:nvSpPr>
        <p:spPr bwMode="auto">
          <a:xfrm>
            <a:off x="1756047" y="5523345"/>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7" action="ppaction://hlinksldjump"/>
              </a:rPr>
              <a:t>4.6</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7" name="AutoShape 15"/>
          <p:cNvSpPr>
            <a:spLocks noChangeArrowheads="1"/>
          </p:cNvSpPr>
          <p:nvPr/>
        </p:nvSpPr>
        <p:spPr bwMode="auto">
          <a:xfrm>
            <a:off x="2800047" y="5509060"/>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A/D</a:t>
            </a:r>
            <a:r>
              <a:rPr lang="zh-CN" altLang="en-US" sz="3200" b="1" kern="0" dirty="0" smtClean="0">
                <a:solidFill>
                  <a:srgbClr val="002060"/>
                </a:solidFill>
                <a:latin typeface="黑体" panose="02010609060101010101" pitchFamily="49" charset="-122"/>
                <a:ea typeface="黑体" panose="02010609060101010101" pitchFamily="49" charset="-122"/>
              </a:rPr>
              <a:t>转换器</a:t>
            </a:r>
            <a:r>
              <a:rPr lang="zh-CN" altLang="en-US" sz="3200" b="1" kern="0" dirty="0">
                <a:solidFill>
                  <a:srgbClr val="002060"/>
                </a:solidFill>
                <a:latin typeface="黑体" panose="02010609060101010101" pitchFamily="49" charset="-122"/>
                <a:ea typeface="黑体" panose="02010609060101010101" pitchFamily="49" charset="-122"/>
              </a:rPr>
              <a:t>接口</a:t>
            </a:r>
            <a:r>
              <a:rPr lang="zh-CN" altLang="en-US" sz="3200" b="1" kern="0" dirty="0" smtClean="0">
                <a:solidFill>
                  <a:srgbClr val="002060"/>
                </a:solidFill>
                <a:latin typeface="黑体" panose="02010609060101010101" pitchFamily="49" charset="-122"/>
                <a:ea typeface="黑体" panose="02010609060101010101" pitchFamily="49" charset="-122"/>
              </a:rPr>
              <a:t>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149563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53706"/>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155491" y="13347"/>
            <a:ext cx="5419592" cy="707886"/>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4.3</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系统</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I/O</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接口扩展技术</a:t>
            </a:r>
          </a:p>
        </p:txBody>
      </p:sp>
      <p:sp>
        <p:nvSpPr>
          <p:cNvPr id="6" name="内容占位符 2"/>
          <p:cNvSpPr txBox="1">
            <a:spLocks/>
          </p:cNvSpPr>
          <p:nvPr/>
        </p:nvSpPr>
        <p:spPr bwMode="auto">
          <a:xfrm>
            <a:off x="64313" y="956550"/>
            <a:ext cx="8928744" cy="218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端口的编址</a:t>
            </a:r>
          </a:p>
          <a:p>
            <a:pPr marL="0" marR="0" lvl="0" indent="612000" algn="l" defTabSz="914400" rtl="0" eaLnBrk="1" fontAlgn="base" latinLnBrk="0" hangingPunct="1">
              <a:lnSpc>
                <a:spcPct val="110000"/>
              </a:lnSpc>
              <a:spcBef>
                <a:spcPct val="0"/>
              </a:spcBef>
              <a:spcAft>
                <a:spcPct val="0"/>
              </a:spcAft>
              <a:buClrTx/>
              <a:buSzTx/>
              <a:buFontTx/>
              <a:buNone/>
              <a:tabLst/>
              <a:defRPr/>
            </a:pPr>
            <a:r>
              <a:rPr kumimoji="0" lang="en-US" altLang="zh-CN"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接口</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是单片机与外设间的连接电路的总称。</a:t>
            </a:r>
            <a:r>
              <a:rPr kumimoji="0" lang="en-US" altLang="zh-CN"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端口</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是指</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接口电路中具有单元地址的寄存器或缓冲器。一个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接口芯片可以有多个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端口，传送数据的端口称为数据口，传送命令的端口称为命令口，传送状态的端口称为状态口，如图所示。</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7" name="Picture 8"/>
          <p:cNvPicPr>
            <a:picLocks noChangeAspect="1" noChangeArrowheads="1"/>
          </p:cNvPicPr>
          <p:nvPr/>
        </p:nvPicPr>
        <p:blipFill>
          <a:blip r:embed="rId2">
            <a:duotone>
              <a:prstClr val="black"/>
              <a:srgbClr val="D9C3A5">
                <a:tint val="50000"/>
                <a:satMod val="180000"/>
              </a:srgbClr>
            </a:duotone>
          </a:blip>
          <a:srcRect/>
          <a:stretch>
            <a:fillRect/>
          </a:stretch>
        </p:blipFill>
        <p:spPr bwMode="auto">
          <a:xfrm>
            <a:off x="480560" y="3299730"/>
            <a:ext cx="8096250" cy="2790453"/>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919280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bwMode="auto">
          <a:xfrm>
            <a:off x="0" y="427161"/>
            <a:ext cx="8928744"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just" defTabSz="914400" rtl="0" eaLnBrk="0" fontAlgn="base" latinLnBrk="0" hangingPunct="0">
              <a:lnSpc>
                <a:spcPct val="12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每个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接口中的端口都要有地址，以便单片机对端口进行读／写，与外设交换信息。</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常用的</a:t>
            </a:r>
            <a:r>
              <a:rPr kumimoji="0" lang="en-US" altLang="zh-CN"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端口编址有两种方式：</a:t>
            </a:r>
          </a:p>
          <a:p>
            <a:pPr marL="0" marR="0" lvl="0" indent="612000" algn="just" defTabSz="914400" rtl="0" eaLnBrk="0" fontAlgn="base" latinLnBrk="0" hangingPunct="0">
              <a:lnSpc>
                <a:spcPct val="12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独立编址方式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。就是</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端口地址空间和存储器地址空间分开编址。其优点是两个地址空间相互独守，界限分明。但是需要设置一套专门的读／写</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端口的指令和控制信号。</a:t>
            </a:r>
          </a:p>
          <a:p>
            <a:pPr marL="0" marR="0" lvl="0" indent="612000" algn="just" defTabSz="914400" rtl="0" eaLnBrk="0" fontAlgn="base" latinLnBrk="0" hangingPunct="0">
              <a:lnSpc>
                <a:spcPct val="12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统一编址方式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。把</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端口与数据存储器单元同等对待，即每一接口芯片中的寄存器（端口）都相当于一个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RAM</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单元对待。 </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0" fontAlgn="base" latinLnBrk="0" hangingPunct="0">
              <a:lnSpc>
                <a:spcPct val="12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51</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单片机使用统一编址方式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，因此外部数据存储器空间也包括</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端口在内。</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统一编址方式的优点</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是不需要专门的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指令，直接使用访问数据存储器的指令进行</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读</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写操作，简单、方便。但是需要把外部数据存储器空间中的数据存储器的单元地址与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端口所占的地址划分清楚，避免发生数据冲突。</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5375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24243" y="28977"/>
            <a:ext cx="2008883" cy="707886"/>
          </a:xfrm>
          <a:prstGeom prst="rect">
            <a:avLst/>
          </a:prstGeom>
        </p:spPr>
        <p:txBody>
          <a:bodyPr wrap="none">
            <a:spAutoFit/>
          </a:bodyPr>
          <a:lstStyle/>
          <a:p>
            <a:pPr marL="566738" indent="-612000">
              <a:lnSpc>
                <a:spcPct val="125000"/>
              </a:lnSpc>
            </a:pP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并行</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I/O</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口</a:t>
            </a:r>
          </a:p>
        </p:txBody>
      </p:sp>
      <p:grpSp>
        <p:nvGrpSpPr>
          <p:cNvPr id="87" name="组合 86"/>
          <p:cNvGrpSpPr/>
          <p:nvPr/>
        </p:nvGrpSpPr>
        <p:grpSpPr>
          <a:xfrm>
            <a:off x="943275" y="736863"/>
            <a:ext cx="7175406" cy="40949"/>
            <a:chOff x="952901" y="777198"/>
            <a:chExt cx="7175406" cy="40949"/>
          </a:xfrm>
        </p:grpSpPr>
        <p:cxnSp>
          <p:nvCxnSpPr>
            <p:cNvPr id="88" name="直接连接符 87"/>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89" name="直接连接符 88"/>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pic>
        <p:nvPicPr>
          <p:cNvPr id="9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21" y="2247690"/>
            <a:ext cx="4132387" cy="208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矩形 91"/>
          <p:cNvSpPr/>
          <p:nvPr/>
        </p:nvSpPr>
        <p:spPr>
          <a:xfrm>
            <a:off x="220922" y="894961"/>
            <a:ext cx="8660527" cy="1200329"/>
          </a:xfrm>
          <a:prstGeom prst="rect">
            <a:avLst/>
          </a:prstGeom>
        </p:spPr>
        <p:txBody>
          <a:bodyPr wrap="square">
            <a:spAutoFit/>
          </a:bodyPr>
          <a:lstStyle/>
          <a:p>
            <a:pPr indent="457200"/>
            <a:r>
              <a:rPr lang="en-US" altLang="zh-CN" sz="2400" b="1" dirty="0" smtClean="0">
                <a:solidFill>
                  <a:srgbClr val="0000FF"/>
                </a:solidFill>
                <a:latin typeface="微软雅黑" panose="020B0503020204020204" pitchFamily="34" charset="-122"/>
                <a:ea typeface="微软雅黑" panose="020B0503020204020204" pitchFamily="34" charset="-122"/>
              </a:rPr>
              <a:t>1. P0</a:t>
            </a:r>
            <a:r>
              <a:rPr lang="zh-CN" altLang="en-US" sz="2400" b="1" dirty="0">
                <a:solidFill>
                  <a:srgbClr val="0000FF"/>
                </a:solidFill>
                <a:latin typeface="微软雅黑" panose="020B0503020204020204" pitchFamily="34" charset="-122"/>
                <a:ea typeface="微软雅黑" panose="020B0503020204020204" pitchFamily="34" charset="-122"/>
              </a:rPr>
              <a:t>口</a:t>
            </a:r>
            <a:r>
              <a:rPr lang="zh-CN" altLang="en-US" sz="2400" dirty="0" smtClean="0">
                <a:latin typeface="微软雅黑" panose="020B0503020204020204" pitchFamily="34" charset="-122"/>
                <a:ea typeface="微软雅黑" panose="020B0503020204020204" pitchFamily="34" charset="-122"/>
              </a:rPr>
              <a:t>用作</a:t>
            </a:r>
            <a:r>
              <a:rPr lang="zh-CN" altLang="en-US" sz="2400" b="1" dirty="0">
                <a:solidFill>
                  <a:srgbClr val="0000FF"/>
                </a:solidFill>
                <a:latin typeface="微软雅黑" panose="020B0503020204020204" pitchFamily="34" charset="-122"/>
                <a:ea typeface="微软雅黑" panose="020B0503020204020204" pitchFamily="34" charset="-122"/>
              </a:rPr>
              <a:t>通用</a:t>
            </a:r>
            <a:r>
              <a:rPr lang="en-US" altLang="zh-CN" sz="2400" b="1" dirty="0">
                <a:solidFill>
                  <a:srgbClr val="0000FF"/>
                </a:solidFill>
                <a:latin typeface="微软雅黑" panose="020B0503020204020204" pitchFamily="34" charset="-122"/>
                <a:ea typeface="微软雅黑" panose="020B0503020204020204" pitchFamily="34" charset="-122"/>
              </a:rPr>
              <a:t>I/O</a:t>
            </a:r>
            <a:r>
              <a:rPr lang="zh-CN" altLang="en-US" sz="2400" b="1" dirty="0">
                <a:solidFill>
                  <a:srgbClr val="0000FF"/>
                </a:solidFill>
                <a:latin typeface="微软雅黑" panose="020B0503020204020204" pitchFamily="34" charset="-122"/>
                <a:ea typeface="微软雅黑" panose="020B0503020204020204" pitchFamily="34" charset="-122"/>
              </a:rPr>
              <a:t>口</a:t>
            </a:r>
            <a:r>
              <a:rPr lang="zh-CN" altLang="en-US" sz="2400" dirty="0">
                <a:latin typeface="微软雅黑" panose="020B0503020204020204" pitchFamily="34" charset="-122"/>
                <a:ea typeface="微软雅黑" panose="020B0503020204020204" pitchFamily="34" charset="-122"/>
              </a:rPr>
              <a:t>时，输出需要外接上拉电阻</a:t>
            </a:r>
            <a:r>
              <a:rPr lang="zh-CN" altLang="en-US" sz="2400" dirty="0" smtClean="0">
                <a:latin typeface="微软雅黑" panose="020B0503020204020204" pitchFamily="34" charset="-122"/>
                <a:ea typeface="微软雅黑" panose="020B0503020204020204" pitchFamily="34" charset="-122"/>
              </a:rPr>
              <a:t>，输入需预先写</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，为</a:t>
            </a:r>
            <a:r>
              <a:rPr lang="zh-CN" altLang="en-US" sz="2400" dirty="0">
                <a:solidFill>
                  <a:srgbClr val="FF0000"/>
                </a:solidFill>
                <a:latin typeface="微软雅黑" panose="020B0503020204020204" pitchFamily="34" charset="-122"/>
                <a:ea typeface="微软雅黑" panose="020B0503020204020204" pitchFamily="34" charset="-122"/>
              </a:rPr>
              <a:t>准双向</a:t>
            </a:r>
            <a:r>
              <a:rPr lang="zh-CN" altLang="en-US" sz="2400" dirty="0" smtClean="0">
                <a:solidFill>
                  <a:srgbClr val="FF0000"/>
                </a:solidFill>
                <a:latin typeface="微软雅黑" panose="020B0503020204020204" pitchFamily="34" charset="-122"/>
                <a:ea typeface="微软雅黑" panose="020B0503020204020204" pitchFamily="34" charset="-122"/>
              </a:rPr>
              <a:t>口；</a:t>
            </a:r>
            <a:r>
              <a:rPr lang="zh-CN" altLang="en-US" sz="2400" dirty="0">
                <a:latin typeface="微软雅黑" panose="020B0503020204020204" pitchFamily="34" charset="-122"/>
                <a:ea typeface="微软雅黑" panose="020B0503020204020204" pitchFamily="34" charset="-122"/>
              </a:rPr>
              <a:t>用作</a:t>
            </a:r>
            <a:r>
              <a:rPr lang="zh-CN" altLang="en-US" sz="2400" b="1" dirty="0">
                <a:solidFill>
                  <a:srgbClr val="0000FF"/>
                </a:solidFill>
                <a:latin typeface="微软雅黑" panose="020B0503020204020204" pitchFamily="34" charset="-122"/>
                <a:ea typeface="微软雅黑" panose="020B0503020204020204" pitchFamily="34" charset="-122"/>
              </a:rPr>
              <a:t>地址</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数据</a:t>
            </a:r>
            <a:r>
              <a:rPr lang="zh-CN" altLang="en-US" sz="2400" dirty="0">
                <a:latin typeface="微软雅黑" panose="020B0503020204020204" pitchFamily="34" charset="-122"/>
                <a:ea typeface="微软雅黑" panose="020B0503020204020204" pitchFamily="34" charset="-122"/>
              </a:rPr>
              <a:t>复用口时，为一个真正的</a:t>
            </a:r>
            <a:r>
              <a:rPr lang="zh-CN" altLang="en-US" sz="2400" dirty="0">
                <a:solidFill>
                  <a:srgbClr val="FF0000"/>
                </a:solidFill>
                <a:latin typeface="微软雅黑" panose="020B0503020204020204" pitchFamily="34" charset="-122"/>
                <a:ea typeface="微软雅黑" panose="020B0503020204020204" pitchFamily="34" charset="-122"/>
              </a:rPr>
              <a:t>双向</a:t>
            </a:r>
            <a:r>
              <a:rPr lang="zh-CN" altLang="en-US" sz="2400" dirty="0" smtClean="0">
                <a:solidFill>
                  <a:srgbClr val="FF0000"/>
                </a:solidFill>
                <a:latin typeface="微软雅黑" panose="020B0503020204020204" pitchFamily="34" charset="-122"/>
                <a:ea typeface="微软雅黑" panose="020B0503020204020204" pitchFamily="34" charset="-122"/>
              </a:rPr>
              <a:t>口。</a:t>
            </a:r>
            <a:endParaRPr lang="zh-CN" altLang="en-US" dirty="0"/>
          </a:p>
        </p:txBody>
      </p:sp>
      <p:sp>
        <p:nvSpPr>
          <p:cNvPr id="9" name="矩形 8"/>
          <p:cNvSpPr/>
          <p:nvPr/>
        </p:nvSpPr>
        <p:spPr>
          <a:xfrm>
            <a:off x="-38807" y="-117386"/>
            <a:ext cx="1954989" cy="861005"/>
          </a:xfrm>
          <a:prstGeom prst="rect">
            <a:avLst/>
          </a:prstGeom>
        </p:spPr>
        <p:txBody>
          <a:bodyPr wrap="square">
            <a:spAutoFit/>
          </a:bodyPr>
          <a:lstStyle/>
          <a:p>
            <a:pPr algn="ctr" eaLnBrk="0" fontAlgn="base" hangingPunct="0">
              <a:lnSpc>
                <a:spcPct val="120000"/>
              </a:lnSpc>
              <a:spcBef>
                <a:spcPct val="20000"/>
              </a:spcBef>
              <a:spcAft>
                <a:spcPct val="0"/>
              </a:spcAft>
              <a:buFont typeface="Wingdings" pitchFamily="2" charset="2"/>
              <a:buNone/>
            </a:pPr>
            <a:r>
              <a:rPr lang="zh-CN" altLang="en-US" sz="4800" b="1" dirty="0" smtClean="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复习</a:t>
            </a:r>
            <a:endParaRPr lang="zh-CN" altLang="en-US" sz="4800" b="1" dirty="0">
              <a:solidFill>
                <a:srgbClr val="C0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pic>
        <p:nvPicPr>
          <p:cNvPr id="1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1602" y="2298490"/>
            <a:ext cx="4923292" cy="203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76" y="4483100"/>
            <a:ext cx="2629558" cy="2023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4428" y="4454092"/>
            <a:ext cx="2754696" cy="20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图片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20618" y="4426313"/>
            <a:ext cx="3362431" cy="208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2392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119005" y="457401"/>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61200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2. 51</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单片机系统三总线的构造 </a:t>
            </a:r>
            <a:endParaRPr kumimoji="0" lang="zh-CN" altLang="en-US"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107628" y="1052802"/>
            <a:ext cx="8928744" cy="164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indent="0" eaLnBrk="1" hangingPunct="1">
              <a:spcBef>
                <a:spcPct val="0"/>
              </a:spcBef>
            </a:pPr>
            <a:r>
              <a:rPr lang="zh-CN" altLang="en-US" b="0" kern="0" dirty="0" smtClean="0">
                <a:solidFill>
                  <a:srgbClr val="990000"/>
                </a:solidFill>
                <a:latin typeface="微软雅黑" panose="020B0503020204020204" pitchFamily="34" charset="-122"/>
                <a:ea typeface="微软雅黑" panose="020B0503020204020204" pitchFamily="34" charset="-122"/>
              </a:rPr>
              <a:t>（</a:t>
            </a:r>
            <a:r>
              <a:rPr lang="en-US" altLang="zh-CN" b="0" kern="0" dirty="0" smtClean="0">
                <a:solidFill>
                  <a:srgbClr val="990000"/>
                </a:solidFill>
                <a:latin typeface="微软雅黑" panose="020B0503020204020204" pitchFamily="34" charset="-122"/>
                <a:ea typeface="微软雅黑" panose="020B0503020204020204" pitchFamily="34" charset="-122"/>
              </a:rPr>
              <a:t>1</a:t>
            </a:r>
            <a:r>
              <a:rPr lang="zh-CN" altLang="en-US" b="0" kern="0" dirty="0" smtClean="0">
                <a:solidFill>
                  <a:srgbClr val="990000"/>
                </a:solidFill>
                <a:latin typeface="微软雅黑" panose="020B0503020204020204" pitchFamily="34" charset="-122"/>
                <a:ea typeface="微软雅黑" panose="020B0503020204020204" pitchFamily="34" charset="-122"/>
              </a:rPr>
              <a:t>）以</a:t>
            </a:r>
            <a:r>
              <a:rPr lang="en-US" altLang="zh-CN" b="0" kern="0" dirty="0" smtClean="0">
                <a:solidFill>
                  <a:srgbClr val="990000"/>
                </a:solidFill>
                <a:latin typeface="微软雅黑" panose="020B0503020204020204" pitchFamily="34" charset="-122"/>
                <a:ea typeface="微软雅黑" panose="020B0503020204020204" pitchFamily="34" charset="-122"/>
              </a:rPr>
              <a:t>P0</a:t>
            </a:r>
            <a:r>
              <a:rPr lang="zh-CN" altLang="en-US" b="0" kern="0" dirty="0" smtClean="0">
                <a:solidFill>
                  <a:srgbClr val="990000"/>
                </a:solidFill>
                <a:latin typeface="微软雅黑" panose="020B0503020204020204" pitchFamily="34" charset="-122"/>
                <a:ea typeface="微软雅黑" panose="020B0503020204020204" pitchFamily="34" charset="-122"/>
              </a:rPr>
              <a:t>口作为低</a:t>
            </a:r>
            <a:r>
              <a:rPr lang="en-US" altLang="zh-CN" b="0" kern="0" dirty="0" smtClean="0">
                <a:solidFill>
                  <a:srgbClr val="990000"/>
                </a:solidFill>
                <a:latin typeface="微软雅黑" panose="020B0503020204020204" pitchFamily="34" charset="-122"/>
                <a:ea typeface="微软雅黑" panose="020B0503020204020204" pitchFamily="34" charset="-122"/>
              </a:rPr>
              <a:t>8</a:t>
            </a:r>
            <a:r>
              <a:rPr lang="zh-CN" altLang="en-US" b="0" kern="0" dirty="0" smtClean="0">
                <a:solidFill>
                  <a:srgbClr val="990000"/>
                </a:solidFill>
                <a:latin typeface="微软雅黑" panose="020B0503020204020204" pitchFamily="34" charset="-122"/>
                <a:ea typeface="微软雅黑" panose="020B0503020204020204" pitchFamily="34" charset="-122"/>
              </a:rPr>
              <a:t>位地址</a:t>
            </a:r>
            <a:r>
              <a:rPr lang="en-US" altLang="zh-CN" b="0" kern="0" dirty="0" smtClean="0">
                <a:solidFill>
                  <a:srgbClr val="990000"/>
                </a:solidFill>
                <a:latin typeface="微软雅黑" panose="020B0503020204020204" pitchFamily="34" charset="-122"/>
                <a:ea typeface="微软雅黑" panose="020B0503020204020204" pitchFamily="34" charset="-122"/>
              </a:rPr>
              <a:t>/</a:t>
            </a:r>
            <a:r>
              <a:rPr lang="zh-CN" altLang="en-US" b="0" kern="0" dirty="0" smtClean="0">
                <a:solidFill>
                  <a:srgbClr val="990000"/>
                </a:solidFill>
                <a:latin typeface="微软雅黑" panose="020B0503020204020204" pitchFamily="34" charset="-122"/>
                <a:ea typeface="微软雅黑" panose="020B0503020204020204" pitchFamily="34" charset="-122"/>
              </a:rPr>
              <a:t>数据总线</a:t>
            </a:r>
            <a:endParaRPr lang="en-US" altLang="zh-CN" b="0" kern="0" dirty="0" smtClean="0">
              <a:solidFill>
                <a:srgbClr val="990000"/>
              </a:solidFill>
              <a:latin typeface="微软雅黑" panose="020B0503020204020204" pitchFamily="34" charset="-122"/>
              <a:ea typeface="微软雅黑" panose="020B0503020204020204" pitchFamily="34" charset="-122"/>
            </a:endParaRPr>
          </a:p>
          <a:p>
            <a:pPr eaLnBrk="1" hangingPunct="1">
              <a:spcBef>
                <a:spcPct val="0"/>
              </a:spcBef>
              <a:buFont typeface="Wingdings" pitchFamily="2" charset="2"/>
              <a:buNone/>
            </a:pPr>
            <a:r>
              <a:rPr lang="en-US" altLang="zh-CN" b="0" kern="0" dirty="0" smtClean="0">
                <a:latin typeface="微软雅黑" panose="020B0503020204020204" pitchFamily="34" charset="-122"/>
                <a:ea typeface="微软雅黑" panose="020B0503020204020204" pitchFamily="34" charset="-122"/>
              </a:rPr>
              <a:t>AT89C51</a:t>
            </a:r>
            <a:r>
              <a:rPr lang="zh-CN" altLang="en-US" b="0" kern="0" dirty="0" smtClean="0">
                <a:latin typeface="微软雅黑" panose="020B0503020204020204" pitchFamily="34" charset="-122"/>
                <a:ea typeface="微软雅黑" panose="020B0503020204020204" pitchFamily="34" charset="-122"/>
              </a:rPr>
              <a:t>的数据线和低8位地址线复用。为了将它们分离出来，需要外加地址锁存器，从而构成与一般</a:t>
            </a:r>
            <a:r>
              <a:rPr lang="en-US" altLang="zh-CN" b="0" kern="0" dirty="0" smtClean="0">
                <a:latin typeface="微软雅黑" panose="020B0503020204020204" pitchFamily="34" charset="-122"/>
                <a:ea typeface="微软雅黑" panose="020B0503020204020204" pitchFamily="34" charset="-122"/>
              </a:rPr>
              <a:t>CPU</a:t>
            </a:r>
            <a:r>
              <a:rPr lang="zh-CN" altLang="en-US" b="0" kern="0" dirty="0" smtClean="0">
                <a:latin typeface="微软雅黑" panose="020B0503020204020204" pitchFamily="34" charset="-122"/>
                <a:ea typeface="微软雅黑" panose="020B0503020204020204" pitchFamily="34" charset="-122"/>
              </a:rPr>
              <a:t>相类似的片外三总线，见</a:t>
            </a:r>
            <a:r>
              <a:rPr lang="zh-CN" altLang="en-US" b="0" kern="0" dirty="0">
                <a:latin typeface="微软雅黑" panose="020B0503020204020204" pitchFamily="34" charset="-122"/>
                <a:ea typeface="微软雅黑" panose="020B0503020204020204" pitchFamily="34" charset="-122"/>
              </a:rPr>
              <a:t>下</a:t>
            </a:r>
            <a:r>
              <a:rPr lang="zh-CN" altLang="en-US" b="0" kern="0" dirty="0" smtClean="0">
                <a:latin typeface="微软雅黑" panose="020B0503020204020204" pitchFamily="34" charset="-122"/>
                <a:ea typeface="微软雅黑" panose="020B0503020204020204" pitchFamily="34" charset="-122"/>
              </a:rPr>
              <a:t>图。</a:t>
            </a:r>
          </a:p>
        </p:txBody>
      </p:sp>
      <p:pic>
        <p:nvPicPr>
          <p:cNvPr id="6" name="Picture 5" descr="080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116012" y="2695074"/>
            <a:ext cx="69119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256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3"/>
              <p:cNvSpPr txBox="1">
                <a:spLocks noChangeArrowheads="1"/>
              </p:cNvSpPr>
              <p:nvPr/>
            </p:nvSpPr>
            <p:spPr bwMode="auto">
              <a:xfrm>
                <a:off x="98003" y="561914"/>
                <a:ext cx="8928744" cy="50844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indent="0" algn="just" eaLnBrk="1" hangingPunct="1">
                  <a:lnSpc>
                    <a:spcPct val="120000"/>
                  </a:lnSpc>
                  <a:spcBef>
                    <a:spcPct val="0"/>
                  </a:spcBef>
                </a:pPr>
                <a:r>
                  <a:rPr lang="zh-CN" altLang="en-US" b="0" kern="0" dirty="0" smtClean="0">
                    <a:solidFill>
                      <a:srgbClr val="990000"/>
                    </a:solidFill>
                    <a:latin typeface="微软雅黑" panose="020B0503020204020204" pitchFamily="34" charset="-122"/>
                    <a:ea typeface="微软雅黑" panose="020B0503020204020204" pitchFamily="34" charset="-122"/>
                  </a:rPr>
                  <a:t>（</a:t>
                </a:r>
                <a:r>
                  <a:rPr lang="en-US" altLang="zh-CN" b="0" kern="0" dirty="0" smtClean="0">
                    <a:solidFill>
                      <a:srgbClr val="990000"/>
                    </a:solidFill>
                    <a:latin typeface="微软雅黑" panose="020B0503020204020204" pitchFamily="34" charset="-122"/>
                    <a:ea typeface="微软雅黑" panose="020B0503020204020204" pitchFamily="34" charset="-122"/>
                  </a:rPr>
                  <a:t>2</a:t>
                </a:r>
                <a:r>
                  <a:rPr lang="zh-CN" altLang="en-US" b="0" kern="0" dirty="0" smtClean="0">
                    <a:solidFill>
                      <a:srgbClr val="990000"/>
                    </a:solidFill>
                    <a:latin typeface="微软雅黑" panose="020B0503020204020204" pitchFamily="34" charset="-122"/>
                    <a:ea typeface="微软雅黑" panose="020B0503020204020204" pitchFamily="34" charset="-122"/>
                  </a:rPr>
                  <a:t>）</a:t>
                </a:r>
                <a:r>
                  <a:rPr lang="en-US" altLang="zh-CN" b="0" kern="0" dirty="0" smtClean="0">
                    <a:solidFill>
                      <a:srgbClr val="990000"/>
                    </a:solidFill>
                    <a:latin typeface="微软雅黑" panose="020B0503020204020204" pitchFamily="34" charset="-122"/>
                    <a:ea typeface="微软雅黑" panose="020B0503020204020204" pitchFamily="34" charset="-122"/>
                  </a:rPr>
                  <a:t> </a:t>
                </a:r>
                <a:r>
                  <a:rPr lang="zh-CN" altLang="en-US" b="0" kern="0" dirty="0">
                    <a:solidFill>
                      <a:srgbClr val="990000"/>
                    </a:solidFill>
                    <a:latin typeface="微软雅黑" panose="020B0503020204020204" pitchFamily="34" charset="-122"/>
                    <a:ea typeface="微软雅黑" panose="020B0503020204020204" pitchFamily="34" charset="-122"/>
                  </a:rPr>
                  <a:t>以</a:t>
                </a:r>
                <a:r>
                  <a:rPr lang="en-US" altLang="zh-CN" b="0" kern="0" dirty="0">
                    <a:solidFill>
                      <a:srgbClr val="990000"/>
                    </a:solidFill>
                    <a:latin typeface="微软雅黑" panose="020B0503020204020204" pitchFamily="34" charset="-122"/>
                    <a:ea typeface="微软雅黑" panose="020B0503020204020204" pitchFamily="34" charset="-122"/>
                  </a:rPr>
                  <a:t>P2</a:t>
                </a:r>
                <a:r>
                  <a:rPr lang="zh-CN" altLang="en-US" b="0" kern="0" dirty="0">
                    <a:solidFill>
                      <a:srgbClr val="990000"/>
                    </a:solidFill>
                    <a:latin typeface="微软雅黑" panose="020B0503020204020204" pitchFamily="34" charset="-122"/>
                    <a:ea typeface="微软雅黑" panose="020B0503020204020204" pitchFamily="34" charset="-122"/>
                  </a:rPr>
                  <a:t>口的口线作为高位地址线</a:t>
                </a:r>
                <a:endParaRPr lang="en-US" altLang="zh-CN" b="0" kern="0" dirty="0" smtClean="0">
                  <a:solidFill>
                    <a:srgbClr val="990000"/>
                  </a:solidFill>
                  <a:latin typeface="微软雅黑" panose="020B0503020204020204" pitchFamily="34" charset="-122"/>
                  <a:ea typeface="微软雅黑" panose="020B0503020204020204" pitchFamily="34" charset="-122"/>
                </a:endParaRPr>
              </a:p>
              <a:p>
                <a:pPr algn="just" eaLnBrk="1" hangingPunct="1">
                  <a:lnSpc>
                    <a:spcPct val="120000"/>
                  </a:lnSpc>
                  <a:spcBef>
                    <a:spcPct val="0"/>
                  </a:spcBef>
                  <a:buFont typeface="Wingdings" pitchFamily="2" charset="2"/>
                  <a:buNone/>
                </a:pPr>
                <a:r>
                  <a:rPr lang="en-US" altLang="zh-CN" b="0" kern="0" dirty="0" smtClean="0">
                    <a:latin typeface="微软雅黑" panose="020B0503020204020204" pitchFamily="34" charset="-122"/>
                    <a:ea typeface="微软雅黑" panose="020B0503020204020204" pitchFamily="34" charset="-122"/>
                  </a:rPr>
                  <a:t>P2</a:t>
                </a:r>
                <a:r>
                  <a:rPr lang="zh-CN" altLang="en-US" b="0" kern="0" dirty="0" smtClean="0">
                    <a:latin typeface="微软雅黑" panose="020B0503020204020204" pitchFamily="34" charset="-122"/>
                    <a:ea typeface="微软雅黑" panose="020B0503020204020204" pitchFamily="34" charset="-122"/>
                  </a:rPr>
                  <a:t>口的全部</a:t>
                </a:r>
                <a:r>
                  <a:rPr lang="en-US" altLang="zh-CN" b="0" kern="0" dirty="0" smtClean="0">
                    <a:latin typeface="微软雅黑" panose="020B0503020204020204" pitchFamily="34" charset="-122"/>
                    <a:ea typeface="微软雅黑" panose="020B0503020204020204" pitchFamily="34" charset="-122"/>
                  </a:rPr>
                  <a:t>8</a:t>
                </a:r>
                <a:r>
                  <a:rPr lang="zh-CN" altLang="en-US" b="0" kern="0" dirty="0" smtClean="0">
                    <a:latin typeface="微软雅黑" panose="020B0503020204020204" pitchFamily="34" charset="-122"/>
                    <a:ea typeface="微软雅黑" panose="020B0503020204020204" pitchFamily="34" charset="-122"/>
                  </a:rPr>
                  <a:t>位口线</a:t>
                </a:r>
                <a:r>
                  <a:rPr lang="zh-CN" altLang="en-US" b="0" kern="0" dirty="0" smtClean="0">
                    <a:solidFill>
                      <a:srgbClr val="0000FF"/>
                    </a:solidFill>
                    <a:latin typeface="微软雅黑" panose="020B0503020204020204" pitchFamily="34" charset="-122"/>
                    <a:ea typeface="微软雅黑" panose="020B0503020204020204" pitchFamily="34" charset="-122"/>
                  </a:rPr>
                  <a:t>用作高位地址线</a:t>
                </a:r>
                <a:r>
                  <a:rPr lang="zh-CN" altLang="en-US" b="0" kern="0" dirty="0" smtClean="0">
                    <a:latin typeface="微软雅黑" panose="020B0503020204020204" pitchFamily="34" charset="-122"/>
                    <a:ea typeface="微软雅黑" panose="020B0503020204020204" pitchFamily="34" charset="-122"/>
                  </a:rPr>
                  <a:t>，再加上</a:t>
                </a:r>
                <a:r>
                  <a:rPr lang="en-US" altLang="zh-CN" b="0" kern="0" dirty="0" smtClean="0">
                    <a:latin typeface="微软雅黑" panose="020B0503020204020204" pitchFamily="34" charset="-122"/>
                    <a:ea typeface="微软雅黑" panose="020B0503020204020204" pitchFamily="34" charset="-122"/>
                  </a:rPr>
                  <a:t>P0</a:t>
                </a:r>
                <a:r>
                  <a:rPr lang="zh-CN" altLang="en-US" b="0" kern="0" dirty="0" smtClean="0">
                    <a:latin typeface="微软雅黑" panose="020B0503020204020204" pitchFamily="34" charset="-122"/>
                    <a:ea typeface="微软雅黑" panose="020B0503020204020204" pitchFamily="34" charset="-122"/>
                  </a:rPr>
                  <a:t>口经地址锁存器提供的低</a:t>
                </a:r>
                <a:r>
                  <a:rPr lang="en-US" altLang="zh-CN" b="0" kern="0" dirty="0" smtClean="0">
                    <a:latin typeface="微软雅黑" panose="020B0503020204020204" pitchFamily="34" charset="-122"/>
                    <a:ea typeface="微软雅黑" panose="020B0503020204020204" pitchFamily="34" charset="-122"/>
                  </a:rPr>
                  <a:t>8</a:t>
                </a:r>
                <a:r>
                  <a:rPr lang="zh-CN" altLang="en-US" b="0" kern="0" dirty="0" smtClean="0">
                    <a:latin typeface="微软雅黑" panose="020B0503020204020204" pitchFamily="34" charset="-122"/>
                    <a:ea typeface="微软雅黑" panose="020B0503020204020204" pitchFamily="34" charset="-122"/>
                  </a:rPr>
                  <a:t>位地址，便形成了</a:t>
                </a:r>
                <a:r>
                  <a:rPr lang="zh-CN" altLang="en-US" b="0" kern="0" dirty="0" smtClean="0">
                    <a:solidFill>
                      <a:srgbClr val="0000FF"/>
                    </a:solidFill>
                    <a:latin typeface="微软雅黑" panose="020B0503020204020204" pitchFamily="34" charset="-122"/>
                    <a:ea typeface="微软雅黑" panose="020B0503020204020204" pitchFamily="34" charset="-122"/>
                  </a:rPr>
                  <a:t>完整的</a:t>
                </a:r>
                <a:r>
                  <a:rPr lang="en-US" altLang="zh-CN" b="0" kern="0" dirty="0" smtClean="0">
                    <a:solidFill>
                      <a:srgbClr val="0000FF"/>
                    </a:solidFill>
                    <a:latin typeface="微软雅黑" panose="020B0503020204020204" pitchFamily="34" charset="-122"/>
                    <a:ea typeface="微软雅黑" panose="020B0503020204020204" pitchFamily="34" charset="-122"/>
                  </a:rPr>
                  <a:t>16</a:t>
                </a:r>
                <a:r>
                  <a:rPr lang="zh-CN" altLang="en-US" b="0" kern="0" dirty="0" smtClean="0">
                    <a:solidFill>
                      <a:srgbClr val="0000FF"/>
                    </a:solidFill>
                    <a:latin typeface="微软雅黑" panose="020B0503020204020204" pitchFamily="34" charset="-122"/>
                    <a:ea typeface="微软雅黑" panose="020B0503020204020204" pitchFamily="34" charset="-122"/>
                  </a:rPr>
                  <a:t>位地址总线，使寻址范围达到</a:t>
                </a:r>
                <a:r>
                  <a:rPr lang="en-US" altLang="zh-CN" b="0" kern="0" dirty="0" smtClean="0">
                    <a:solidFill>
                      <a:srgbClr val="0000FF"/>
                    </a:solidFill>
                    <a:latin typeface="微软雅黑" panose="020B0503020204020204" pitchFamily="34" charset="-122"/>
                    <a:ea typeface="微软雅黑" panose="020B0503020204020204" pitchFamily="34" charset="-122"/>
                  </a:rPr>
                  <a:t>64KB</a:t>
                </a:r>
                <a:r>
                  <a:rPr lang="zh-CN" altLang="en-US" b="0" kern="0" dirty="0" smtClean="0">
                    <a:solidFill>
                      <a:srgbClr val="0000FF"/>
                    </a:solidFill>
                    <a:latin typeface="微软雅黑" panose="020B0503020204020204" pitchFamily="34" charset="-122"/>
                    <a:ea typeface="微软雅黑" panose="020B0503020204020204" pitchFamily="34" charset="-122"/>
                  </a:rPr>
                  <a:t>。</a:t>
                </a:r>
              </a:p>
              <a:p>
                <a:pPr indent="0" algn="just" eaLnBrk="1" hangingPunct="1">
                  <a:lnSpc>
                    <a:spcPct val="120000"/>
                  </a:lnSpc>
                  <a:spcBef>
                    <a:spcPct val="0"/>
                  </a:spcBef>
                  <a:buFont typeface="Wingdings" pitchFamily="2" charset="2"/>
                  <a:buNone/>
                </a:pPr>
                <a:r>
                  <a:rPr lang="zh-CN" altLang="en-US" b="0" kern="0" dirty="0" smtClean="0">
                    <a:solidFill>
                      <a:srgbClr val="990000"/>
                    </a:solidFill>
                    <a:latin typeface="微软雅黑" panose="020B0503020204020204" pitchFamily="34" charset="-122"/>
                    <a:ea typeface="微软雅黑" panose="020B0503020204020204" pitchFamily="34" charset="-122"/>
                  </a:rPr>
                  <a:t>（</a:t>
                </a:r>
                <a:r>
                  <a:rPr lang="en-US" altLang="zh-CN" b="0" kern="0" dirty="0" smtClean="0">
                    <a:solidFill>
                      <a:srgbClr val="990000"/>
                    </a:solidFill>
                    <a:latin typeface="微软雅黑" panose="020B0503020204020204" pitchFamily="34" charset="-122"/>
                    <a:ea typeface="微软雅黑" panose="020B0503020204020204" pitchFamily="34" charset="-122"/>
                  </a:rPr>
                  <a:t>3</a:t>
                </a:r>
                <a:r>
                  <a:rPr lang="zh-CN" altLang="en-US" b="0" kern="0" dirty="0" smtClean="0">
                    <a:solidFill>
                      <a:srgbClr val="990000"/>
                    </a:solidFill>
                    <a:latin typeface="微软雅黑" panose="020B0503020204020204" pitchFamily="34" charset="-122"/>
                    <a:ea typeface="微软雅黑" panose="020B0503020204020204" pitchFamily="34" charset="-122"/>
                  </a:rPr>
                  <a:t>）控制信号线</a:t>
                </a:r>
              </a:p>
              <a:p>
                <a:pPr algn="just" eaLnBrk="1" hangingPunct="1">
                  <a:lnSpc>
                    <a:spcPct val="120000"/>
                  </a:lnSpc>
                  <a:spcBef>
                    <a:spcPct val="0"/>
                  </a:spcBef>
                  <a:buFont typeface="Wingdings" pitchFamily="2" charset="2"/>
                  <a:buNone/>
                </a:pPr>
                <a:r>
                  <a:rPr lang="zh-CN" altLang="en-US" b="0" kern="0" dirty="0" smtClean="0">
                    <a:latin typeface="微软雅黑" panose="020B0503020204020204" pitchFamily="34" charset="-122"/>
                    <a:ea typeface="微软雅黑" panose="020B0503020204020204" pitchFamily="34" charset="-122"/>
                  </a:rPr>
                  <a:t>除了地址线和数据线之外，还要有系统的控制总线。这些信号有的就是单片机引脚的第一功能信号，有的则是</a:t>
                </a:r>
                <a:r>
                  <a:rPr lang="en-US" altLang="zh-CN" b="0" kern="0" dirty="0" smtClean="0">
                    <a:latin typeface="微软雅黑" panose="020B0503020204020204" pitchFamily="34" charset="-122"/>
                    <a:ea typeface="微软雅黑" panose="020B0503020204020204" pitchFamily="34" charset="-122"/>
                  </a:rPr>
                  <a:t>P3</a:t>
                </a:r>
                <a:r>
                  <a:rPr lang="zh-CN" altLang="en-US" b="0" kern="0" dirty="0" smtClean="0">
                    <a:latin typeface="微软雅黑" panose="020B0503020204020204" pitchFamily="34" charset="-122"/>
                    <a:ea typeface="微软雅黑" panose="020B0503020204020204" pitchFamily="34" charset="-122"/>
                  </a:rPr>
                  <a:t>口第二功能信号。其中包括：</a:t>
                </a:r>
              </a:p>
              <a:p>
                <a:pPr algn="just" eaLnBrk="1" hangingPunct="1">
                  <a:lnSpc>
                    <a:spcPct val="120000"/>
                  </a:lnSpc>
                  <a:spcBef>
                    <a:spcPct val="0"/>
                  </a:spcBef>
                  <a:buFont typeface="Wingdings" pitchFamily="2" charset="2"/>
                  <a:buNone/>
                </a:pPr>
                <a:r>
                  <a:rPr lang="en-US" altLang="zh-CN" b="0" kern="0" dirty="0" smtClean="0">
                    <a:latin typeface="微软雅黑" panose="020B0503020204020204" pitchFamily="34" charset="-122"/>
                    <a:ea typeface="微软雅黑" panose="020B0503020204020204" pitchFamily="34" charset="-122"/>
                  </a:rPr>
                  <a:t>a</a:t>
                </a:r>
                <a:r>
                  <a:rPr lang="zh-CN" altLang="en-US" b="0" kern="0" dirty="0" smtClean="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en-US" b="0" i="1" kern="0" smtClean="0">
                            <a:latin typeface="Cambria Math" panose="02040503050406030204" pitchFamily="18" charset="0"/>
                          </a:rPr>
                        </m:ctrlPr>
                      </m:accPr>
                      <m:e>
                        <m:r>
                          <a:rPr lang="en-US" altLang="zh-CN" b="0" i="1" kern="0" smtClean="0">
                            <a:latin typeface="Cambria Math"/>
                          </a:rPr>
                          <m:t>𝑃𝑆𝐸𝑁</m:t>
                        </m:r>
                      </m:e>
                    </m:acc>
                  </m:oMath>
                </a14:m>
                <a:r>
                  <a:rPr lang="zh-CN" altLang="en-US" b="0" kern="0" dirty="0" smtClean="0">
                    <a:latin typeface="微软雅黑" panose="020B0503020204020204" pitchFamily="34" charset="-122"/>
                    <a:ea typeface="微软雅黑" panose="020B0503020204020204" pitchFamily="34" charset="-122"/>
                  </a:rPr>
                  <a:t>信号作为外扩程序存储器的读选通控制信号。</a:t>
                </a:r>
                <a:endParaRPr lang="en-US" altLang="zh-CN" b="0" kern="0" dirty="0" smtClean="0">
                  <a:latin typeface="微软雅黑" panose="020B0503020204020204" pitchFamily="34" charset="-122"/>
                  <a:ea typeface="微软雅黑" panose="020B0503020204020204" pitchFamily="34" charset="-122"/>
                </a:endParaRPr>
              </a:p>
              <a:p>
                <a:pPr algn="just" eaLnBrk="1" hangingPunct="1">
                  <a:lnSpc>
                    <a:spcPct val="120000"/>
                  </a:lnSpc>
                  <a:spcBef>
                    <a:spcPct val="0"/>
                  </a:spcBef>
                  <a:buFont typeface="Wingdings" pitchFamily="2" charset="2"/>
                  <a:buNone/>
                </a:pPr>
                <a:r>
                  <a:rPr lang="en-US" altLang="zh-CN" b="0" kern="0" dirty="0" smtClean="0">
                    <a:latin typeface="微软雅黑" panose="020B0503020204020204" pitchFamily="34" charset="-122"/>
                    <a:ea typeface="微软雅黑" panose="020B0503020204020204" pitchFamily="34" charset="-122"/>
                  </a:rPr>
                  <a:t>b</a:t>
                </a:r>
                <a:r>
                  <a:rPr lang="zh-CN" altLang="en-US" b="0" kern="0" dirty="0" smtClean="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en-US" b="0" i="1" kern="0" smtClean="0">
                            <a:latin typeface="Cambria Math" panose="02040503050406030204" pitchFamily="18" charset="0"/>
                          </a:rPr>
                        </m:ctrlPr>
                      </m:accPr>
                      <m:e>
                        <m:r>
                          <a:rPr lang="en-US" altLang="zh-CN" b="0" i="1" kern="0" smtClean="0">
                            <a:latin typeface="Cambria Math"/>
                          </a:rPr>
                          <m:t>𝑅𝐷</m:t>
                        </m:r>
                      </m:e>
                    </m:acc>
                  </m:oMath>
                </a14:m>
                <a:r>
                  <a:rPr lang="zh-CN" altLang="en-US" b="0" kern="0" dirty="0" smtClean="0">
                    <a:solidFill>
                      <a:srgbClr val="0000FF"/>
                    </a:solidFill>
                    <a:latin typeface="微软雅黑" panose="020B0503020204020204" pitchFamily="34" charset="-122"/>
                    <a:ea typeface="微软雅黑" panose="020B0503020204020204" pitchFamily="34" charset="-122"/>
                  </a:rPr>
                  <a:t>和</a:t>
                </a:r>
                <a14:m>
                  <m:oMath xmlns:m="http://schemas.openxmlformats.org/officeDocument/2006/math">
                    <m:acc>
                      <m:accPr>
                        <m:chr m:val="̅"/>
                        <m:ctrlPr>
                          <a:rPr lang="zh-CN" altLang="en-US" b="0" i="1" kern="0" dirty="0" smtClean="0">
                            <a:solidFill>
                              <a:srgbClr val="0000FF"/>
                            </a:solidFill>
                            <a:latin typeface="Cambria Math" panose="02040503050406030204" pitchFamily="18" charset="0"/>
                          </a:rPr>
                        </m:ctrlPr>
                      </m:accPr>
                      <m:e>
                        <m:r>
                          <a:rPr lang="en-US" altLang="zh-CN" b="0" i="1" kern="0" dirty="0" smtClean="0">
                            <a:latin typeface="Cambria Math"/>
                          </a:rPr>
                          <m:t>𝑊𝑅</m:t>
                        </m:r>
                      </m:e>
                    </m:acc>
                  </m:oMath>
                </a14:m>
                <a:r>
                  <a:rPr lang="zh-CN" altLang="en-US" b="0" kern="0" dirty="0" smtClean="0">
                    <a:latin typeface="微软雅黑" panose="020B0503020204020204" pitchFamily="34" charset="-122"/>
                    <a:ea typeface="微软雅黑" panose="020B0503020204020204" pitchFamily="34" charset="-122"/>
                  </a:rPr>
                  <a:t>信号作为外扩外设接口的读、写</a:t>
                </a:r>
                <a:r>
                  <a:rPr lang="zh-CN" altLang="en-US" b="0" kern="0" dirty="0" smtClean="0">
                    <a:solidFill>
                      <a:srgbClr val="0000FF"/>
                    </a:solidFill>
                    <a:latin typeface="微软雅黑" panose="020B0503020204020204" pitchFamily="34" charset="-122"/>
                    <a:ea typeface="微软雅黑" panose="020B0503020204020204" pitchFamily="34" charset="-122"/>
                  </a:rPr>
                  <a:t>选通</a:t>
                </a:r>
                <a:r>
                  <a:rPr lang="zh-CN" altLang="en-US" b="0" kern="0" dirty="0" smtClean="0">
                    <a:latin typeface="微软雅黑" panose="020B0503020204020204" pitchFamily="34" charset="-122"/>
                    <a:ea typeface="微软雅黑" panose="020B0503020204020204" pitchFamily="34" charset="-122"/>
                  </a:rPr>
                  <a:t>控制信号。</a:t>
                </a:r>
              </a:p>
              <a:p>
                <a:pPr algn="just" eaLnBrk="1" hangingPunct="1">
                  <a:lnSpc>
                    <a:spcPct val="120000"/>
                  </a:lnSpc>
                  <a:spcBef>
                    <a:spcPct val="0"/>
                  </a:spcBef>
                  <a:buFont typeface="Wingdings" pitchFamily="2" charset="2"/>
                  <a:buNone/>
                </a:pPr>
                <a:r>
                  <a:rPr lang="en-US" altLang="zh-CN" b="0" kern="0" dirty="0" smtClean="0">
                    <a:latin typeface="微软雅黑" panose="020B0503020204020204" pitchFamily="34" charset="-122"/>
                    <a:ea typeface="微软雅黑" panose="020B0503020204020204" pitchFamily="34" charset="-122"/>
                  </a:rPr>
                  <a:t>c</a:t>
                </a:r>
                <a:r>
                  <a:rPr lang="zh-CN" altLang="en-US" b="0" kern="0" dirty="0" smtClean="0">
                    <a:latin typeface="微软雅黑" panose="020B0503020204020204" pitchFamily="34" charset="-122"/>
                    <a:ea typeface="微软雅黑" panose="020B0503020204020204" pitchFamily="34" charset="-122"/>
                  </a:rPr>
                  <a:t>）</a:t>
                </a:r>
                <a:r>
                  <a:rPr lang="en-US" altLang="zh-CN" b="0" kern="0" dirty="0" smtClean="0">
                    <a:solidFill>
                      <a:srgbClr val="0000FF"/>
                    </a:solidFill>
                    <a:latin typeface="微软雅黑" panose="020B0503020204020204" pitchFamily="34" charset="-122"/>
                    <a:ea typeface="微软雅黑" panose="020B0503020204020204" pitchFamily="34" charset="-122"/>
                  </a:rPr>
                  <a:t>ALE</a:t>
                </a:r>
                <a:r>
                  <a:rPr lang="zh-CN" altLang="en-US" b="0" kern="0" dirty="0" smtClean="0">
                    <a:latin typeface="微软雅黑" panose="020B0503020204020204" pitchFamily="34" charset="-122"/>
                    <a:ea typeface="微软雅黑" panose="020B0503020204020204" pitchFamily="34" charset="-122"/>
                  </a:rPr>
                  <a:t>信号作为低</a:t>
                </a:r>
                <a:r>
                  <a:rPr lang="en-US" altLang="zh-CN" b="0" kern="0" dirty="0" smtClean="0">
                    <a:latin typeface="微软雅黑" panose="020B0503020204020204" pitchFamily="34" charset="-122"/>
                    <a:ea typeface="微软雅黑" panose="020B0503020204020204" pitchFamily="34" charset="-122"/>
                  </a:rPr>
                  <a:t>8</a:t>
                </a:r>
                <a:r>
                  <a:rPr lang="zh-CN" altLang="en-US" b="0" kern="0" dirty="0" smtClean="0">
                    <a:latin typeface="微软雅黑" panose="020B0503020204020204" pitchFamily="34" charset="-122"/>
                    <a:ea typeface="微软雅黑" panose="020B0503020204020204" pitchFamily="34" charset="-122"/>
                  </a:rPr>
                  <a:t>位地址的锁存控制信号。</a:t>
                </a:r>
              </a:p>
              <a:p>
                <a:pPr algn="just" eaLnBrk="1" hangingPunct="1">
                  <a:lnSpc>
                    <a:spcPct val="120000"/>
                  </a:lnSpc>
                  <a:spcBef>
                    <a:spcPct val="0"/>
                  </a:spcBef>
                  <a:buFont typeface="Wingdings" pitchFamily="2" charset="2"/>
                  <a:buNone/>
                </a:pPr>
                <a:r>
                  <a:rPr lang="en-US" altLang="zh-CN" b="0" kern="0" dirty="0" smtClean="0">
                    <a:latin typeface="微软雅黑" panose="020B0503020204020204" pitchFamily="34" charset="-122"/>
                    <a:ea typeface="微软雅黑" panose="020B0503020204020204" pitchFamily="34" charset="-122"/>
                  </a:rPr>
                  <a:t>d</a:t>
                </a:r>
                <a:r>
                  <a:rPr lang="zh-CN" altLang="en-US" b="0" kern="0" dirty="0" smtClean="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en-US" b="0" i="1" kern="0" smtClean="0">
                            <a:solidFill>
                              <a:srgbClr val="0000FF"/>
                            </a:solidFill>
                            <a:latin typeface="Cambria Math" panose="02040503050406030204" pitchFamily="18" charset="0"/>
                          </a:rPr>
                        </m:ctrlPr>
                      </m:accPr>
                      <m:e>
                        <m:r>
                          <a:rPr lang="en-US" altLang="zh-CN" b="0" i="1" kern="0" smtClean="0">
                            <a:solidFill>
                              <a:srgbClr val="0000FF"/>
                            </a:solidFill>
                            <a:latin typeface="Cambria Math"/>
                          </a:rPr>
                          <m:t>𝐸𝐴</m:t>
                        </m:r>
                      </m:e>
                    </m:acc>
                  </m:oMath>
                </a14:m>
                <a:r>
                  <a:rPr lang="zh-CN" altLang="en-US" b="0" kern="0" dirty="0" smtClean="0">
                    <a:latin typeface="微软雅黑" panose="020B0503020204020204" pitchFamily="34" charset="-122"/>
                    <a:ea typeface="微软雅黑" panose="020B0503020204020204" pitchFamily="34" charset="-122"/>
                  </a:rPr>
                  <a:t>信号作为内、外程序存储器的选择控制信号</a:t>
                </a:r>
                <a:r>
                  <a:rPr lang="en-US" altLang="zh-CN" b="0" kern="0" dirty="0" smtClean="0">
                    <a:latin typeface="微软雅黑" panose="020B0503020204020204" pitchFamily="34" charset="-122"/>
                    <a:ea typeface="微软雅黑" panose="020B0503020204020204" pitchFamily="34" charset="-122"/>
                  </a:rPr>
                  <a:t>,</a:t>
                </a:r>
                <a:r>
                  <a:rPr lang="zh-CN" altLang="en-US" b="0" kern="0" dirty="0" smtClean="0">
                    <a:latin typeface="微软雅黑" panose="020B0503020204020204" pitchFamily="34" charset="-122"/>
                    <a:ea typeface="微软雅黑" panose="020B0503020204020204" pitchFamily="34" charset="-122"/>
                  </a:rPr>
                  <a:t>“</a:t>
                </a:r>
                <a:r>
                  <a:rPr lang="en-US" altLang="zh-CN" b="0" kern="0" dirty="0" smtClean="0">
                    <a:latin typeface="微软雅黑" panose="020B0503020204020204" pitchFamily="34" charset="-122"/>
                    <a:ea typeface="微软雅黑" panose="020B0503020204020204" pitchFamily="34" charset="-122"/>
                  </a:rPr>
                  <a:t>0</a:t>
                </a:r>
                <a:r>
                  <a:rPr lang="zh-CN" altLang="en-US" b="0" kern="0" dirty="0" smtClean="0">
                    <a:latin typeface="微软雅黑" panose="020B0503020204020204" pitchFamily="34" charset="-122"/>
                    <a:ea typeface="微软雅黑" panose="020B0503020204020204" pitchFamily="34" charset="-122"/>
                  </a:rPr>
                  <a:t>”连接外部程序存储器，“</a:t>
                </a:r>
                <a:r>
                  <a:rPr lang="en-US" altLang="zh-CN" b="0" kern="0" dirty="0" smtClean="0">
                    <a:latin typeface="微软雅黑" panose="020B0503020204020204" pitchFamily="34" charset="-122"/>
                    <a:ea typeface="微软雅黑" panose="020B0503020204020204" pitchFamily="34" charset="-122"/>
                  </a:rPr>
                  <a:t>1</a:t>
                </a:r>
                <a:r>
                  <a:rPr lang="zh-CN" altLang="en-US" b="0" kern="0" dirty="0" smtClean="0">
                    <a:latin typeface="微软雅黑" panose="020B0503020204020204" pitchFamily="34" charset="-122"/>
                    <a:ea typeface="微软雅黑" panose="020B0503020204020204" pitchFamily="34" charset="-122"/>
                  </a:rPr>
                  <a:t>”连接内部程序存储器。</a:t>
                </a:r>
              </a:p>
              <a:p>
                <a:pPr algn="just" eaLnBrk="1" hangingPunct="1">
                  <a:lnSpc>
                    <a:spcPct val="120000"/>
                  </a:lnSpc>
                  <a:spcBef>
                    <a:spcPct val="0"/>
                  </a:spcBef>
                  <a:buFont typeface="Wingdings" pitchFamily="2" charset="2"/>
                  <a:buNone/>
                </a:pPr>
                <a:endParaRPr lang="zh-CN" altLang="en-US" b="0" kern="0" dirty="0" smtClean="0">
                  <a:latin typeface="微软雅黑" panose="020B0503020204020204" pitchFamily="34" charset="-122"/>
                  <a:ea typeface="微软雅黑" panose="020B0503020204020204" pitchFamily="34" charset="-122"/>
                </a:endParaRPr>
              </a:p>
            </p:txBody>
          </p:sp>
        </mc:Choice>
        <mc:Fallback xmlns="">
          <p:sp>
            <p:nvSpPr>
              <p:cNvPr id="7" name="Rectangle 3"/>
              <p:cNvSpPr txBox="1">
                <a:spLocks noRot="1" noChangeAspect="1" noMove="1" noResize="1" noEditPoints="1" noAdjustHandles="1" noChangeArrowheads="1" noChangeShapeType="1" noTextEdit="1"/>
              </p:cNvSpPr>
              <p:nvPr/>
            </p:nvSpPr>
            <p:spPr bwMode="auto">
              <a:xfrm>
                <a:off x="98003" y="561914"/>
                <a:ext cx="8928744" cy="5084430"/>
              </a:xfrm>
              <a:prstGeom prst="rect">
                <a:avLst/>
              </a:prstGeom>
              <a:blipFill rotWithShape="0">
                <a:blip r:embed="rId2"/>
                <a:stretch>
                  <a:fillRect l="-1024" t="-240" r="-1024" b="-160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8671381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105879" y="544881"/>
            <a:ext cx="452387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algn="l" defTabSz="914400" rtl="0" eaLnBrk="1" fontAlgn="base" latinLnBrk="0" hangingPunct="1">
              <a:lnSpc>
                <a:spcPct val="11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990000"/>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0" cap="none" spc="0" normalizeH="0" baseline="0" noProof="0" dirty="0" smtClean="0">
                <a:ln>
                  <a:noFill/>
                </a:ln>
                <a:solidFill>
                  <a:srgbClr val="990000"/>
                </a:solidFill>
                <a:effectLst/>
                <a:uLnTx/>
                <a:uFillTx/>
                <a:latin typeface="微软雅黑" panose="020B0503020204020204" pitchFamily="34" charset="-122"/>
                <a:ea typeface="微软雅黑" panose="020B0503020204020204" pitchFamily="34" charset="-122"/>
                <a:cs typeface="+mn-cs"/>
              </a:rPr>
              <a:t>4</a:t>
            </a:r>
            <a:r>
              <a:rPr kumimoji="0" lang="zh-CN" altLang="en-US" sz="2400" b="0" i="0" u="none" strike="noStrike" kern="0" cap="none" spc="0" normalizeH="0" baseline="0" noProof="0" dirty="0" smtClean="0">
                <a:ln>
                  <a:noFill/>
                </a:ln>
                <a:solidFill>
                  <a:srgbClr val="990000"/>
                </a:solidFill>
                <a:effectLst/>
                <a:uLnTx/>
                <a:uFillTx/>
                <a:latin typeface="微软雅黑" panose="020B0503020204020204" pitchFamily="34" charset="-122"/>
                <a:ea typeface="微软雅黑" panose="020B0503020204020204" pitchFamily="34" charset="-122"/>
                <a:cs typeface="+mn-cs"/>
              </a:rPr>
              <a:t>） 锁存器74</a:t>
            </a:r>
            <a:r>
              <a:rPr kumimoji="0" lang="en-US" altLang="zh-CN" sz="2400" b="0" i="0" u="none" strike="noStrike" kern="0" cap="none" spc="0" normalizeH="0" baseline="0" noProof="0" dirty="0" smtClean="0">
                <a:ln>
                  <a:noFill/>
                </a:ln>
                <a:solidFill>
                  <a:srgbClr val="990000"/>
                </a:solidFill>
                <a:effectLst/>
                <a:uLnTx/>
                <a:uFillTx/>
                <a:latin typeface="微软雅黑" panose="020B0503020204020204" pitchFamily="34" charset="-122"/>
                <a:ea typeface="微软雅黑" panose="020B0503020204020204" pitchFamily="34" charset="-122"/>
                <a:cs typeface="+mn-cs"/>
              </a:rPr>
              <a:t>LS373</a:t>
            </a:r>
            <a:endPar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Rectangle 3"/>
          <p:cNvSpPr txBox="1">
            <a:spLocks noChangeArrowheads="1"/>
          </p:cNvSpPr>
          <p:nvPr/>
        </p:nvSpPr>
        <p:spPr bwMode="auto">
          <a:xfrm>
            <a:off x="105879" y="3830271"/>
            <a:ext cx="868838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609600" marR="0" lvl="0" indent="-160338" algn="l" defTabSz="914400" rtl="0" eaLnBrk="1" fontAlgn="base" latinLnBrk="0" hangingPunct="1">
              <a:lnSpc>
                <a:spcPct val="105000"/>
              </a:lnSpc>
              <a:spcBef>
                <a:spcPct val="10000"/>
              </a:spcBef>
              <a:spcAft>
                <a:spcPct val="0"/>
              </a:spcAft>
              <a:buClrTx/>
              <a:buSzTx/>
              <a:buFontTx/>
              <a:buChar char="•"/>
              <a:tabLst/>
              <a:defRPr/>
            </a:pPr>
            <a:r>
              <a:rPr kumimoji="0" lang="en-US" altLang="zh-CN" sz="260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/L</a:t>
            </a:r>
            <a:r>
              <a:rPr kumimoji="0" lang="zh-CN" altLang="en-US" sz="2600"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三态控制。 低电平：允许数据输出，三态门通；</a:t>
            </a:r>
          </a:p>
          <a:p>
            <a:pPr marL="609600" marR="0" lvl="0" indent="-160338" algn="l" defTabSz="914400" rtl="0" eaLnBrk="1" fontAlgn="base" latinLnBrk="0" hangingPunct="1">
              <a:lnSpc>
                <a:spcPct val="105000"/>
              </a:lnSpc>
              <a:spcBef>
                <a:spcPct val="10000"/>
              </a:spcBef>
              <a:spcAft>
                <a:spcPct val="0"/>
              </a:spcAft>
              <a:buClrTx/>
              <a:buSzTx/>
              <a:buFontTx/>
              <a:buNone/>
              <a:tabLst/>
              <a:defRPr/>
            </a:pP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高电平：三态门关闭，输出高阻。</a:t>
            </a:r>
          </a:p>
          <a:p>
            <a:pPr marL="609600" marR="0" lvl="0" indent="-160338" algn="l" defTabSz="914400" rtl="0" eaLnBrk="1" fontAlgn="base" latinLnBrk="0" hangingPunct="1">
              <a:lnSpc>
                <a:spcPct val="105000"/>
              </a:lnSpc>
              <a:spcBef>
                <a:spcPct val="30000"/>
              </a:spcBef>
              <a:spcAft>
                <a:spcPct val="0"/>
              </a:spcAft>
              <a:buClrTx/>
              <a:buSzTx/>
              <a:buFontTx/>
              <a:buChar char="•"/>
              <a:tabLst/>
              <a:defRPr/>
            </a:pPr>
            <a:r>
              <a:rPr kumimoji="0" lang="en-US" altLang="zh-CN" sz="260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G</a:t>
            </a:r>
            <a:r>
              <a:rPr kumimoji="0" lang="zh-CN" altLang="en-US" sz="2600"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数据锁存控制（高电平触发端）。</a:t>
            </a:r>
          </a:p>
          <a:p>
            <a:pPr marL="609600" marR="0" lvl="0" indent="-160338" algn="l" defTabSz="914400" rtl="0" eaLnBrk="1" fontAlgn="base" latinLnBrk="0" hangingPunct="1">
              <a:lnSpc>
                <a:spcPct val="105000"/>
              </a:lnSpc>
              <a:spcBef>
                <a:spcPct val="10000"/>
              </a:spcBef>
              <a:spcAft>
                <a:spcPct val="0"/>
              </a:spcAft>
              <a:buClrTx/>
              <a:buSzTx/>
              <a:buFontTx/>
              <a:buNone/>
              <a:tabLst/>
              <a:defRPr/>
            </a:pP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高电平时，输出随输入变化；</a:t>
            </a:r>
          </a:p>
          <a:p>
            <a:pPr marL="609600" marR="0" lvl="0" indent="-160338" algn="l" defTabSz="914400" rtl="0" eaLnBrk="1" fontAlgn="base" latinLnBrk="0" hangingPunct="1">
              <a:lnSpc>
                <a:spcPct val="105000"/>
              </a:lnSpc>
              <a:spcBef>
                <a:spcPct val="10000"/>
              </a:spcBef>
              <a:spcAft>
                <a:spcPct val="0"/>
              </a:spcAft>
              <a:buClrTx/>
              <a:buSzTx/>
              <a:buFontTx/>
              <a:buNone/>
              <a:tabLst/>
              <a:defRPr/>
            </a:pP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低电平时，</a:t>
            </a:r>
            <a:r>
              <a:rPr kumimoji="0" lang="en-US" altLang="zh-CN"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Q</a:t>
            </a: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端将被锁存（低电平锁存）。                                         </a:t>
            </a:r>
            <a:endParaRPr kumimoji="0" lang="zh-CN" altLang="en-US" sz="2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Rectangle 4"/>
          <p:cNvSpPr>
            <a:spLocks noChangeArrowheads="1"/>
          </p:cNvSpPr>
          <p:nvPr/>
        </p:nvSpPr>
        <p:spPr bwMode="auto">
          <a:xfrm>
            <a:off x="4164013" y="1337328"/>
            <a:ext cx="1128712" cy="1800225"/>
          </a:xfrm>
          <a:prstGeom prst="rect">
            <a:avLst/>
          </a:prstGeom>
          <a:solidFill>
            <a:srgbClr val="FFCCFF"/>
          </a:solidFill>
          <a:ln w="25400">
            <a:solidFill>
              <a:srgbClr val="000000"/>
            </a:solidFill>
            <a:miter lim="800000"/>
            <a:headEnd/>
            <a:tailEnd/>
          </a:ln>
        </p:spPr>
        <p:txBody>
          <a:bodyPr wrap="none" lIns="18000" tIns="46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95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rPr>
              <a:t>D7       Q7</a:t>
            </a:r>
          </a:p>
          <a:p>
            <a:pPr marL="0" marR="0" lvl="0" indent="0" algn="ctr" defTabSz="914400" eaLnBrk="1" fontAlgn="base" latinLnBrk="0" hangingPunct="1">
              <a:lnSpc>
                <a:spcPct val="95000"/>
              </a:lnSpc>
              <a:spcBef>
                <a:spcPct val="0"/>
              </a:spcBef>
              <a:spcAft>
                <a:spcPct val="0"/>
              </a:spcAft>
              <a:buClrTx/>
              <a:buSzTx/>
              <a:buFontTx/>
              <a:buNone/>
              <a:tabLst/>
              <a:defRPr/>
            </a:pPr>
            <a:endPar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algn="ctr" defTabSz="914400" eaLnBrk="1" fontAlgn="base" latinLnBrk="0" hangingPunct="1">
              <a:lnSpc>
                <a:spcPct val="95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rPr>
              <a:t>74LS373</a:t>
            </a:r>
          </a:p>
          <a:p>
            <a:pPr marL="0" marR="0" lvl="0" indent="0" algn="ctr" defTabSz="914400" eaLnBrk="1" fontAlgn="base" latinLnBrk="0" hangingPunct="1">
              <a:lnSpc>
                <a:spcPct val="95000"/>
              </a:lnSpc>
              <a:spcBef>
                <a:spcPct val="0"/>
              </a:spcBef>
              <a:spcAft>
                <a:spcPct val="0"/>
              </a:spcAft>
              <a:buClrTx/>
              <a:buSzTx/>
              <a:buFontTx/>
              <a:buNone/>
              <a:tabLst/>
              <a:defRPr/>
            </a:pPr>
            <a:endPar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algn="ctr" defTabSz="914400" eaLnBrk="1" fontAlgn="base" latinLnBrk="0" hangingPunct="1">
              <a:lnSpc>
                <a:spcPct val="95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rPr>
              <a:t>D0       Q0</a:t>
            </a:r>
          </a:p>
          <a:p>
            <a:pPr marL="0" marR="0" lvl="0" indent="0" algn="ctr" defTabSz="914400" eaLnBrk="1" fontAlgn="base" latinLnBrk="0" hangingPunct="1">
              <a:lnSpc>
                <a:spcPct val="105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rPr>
              <a:t> </a:t>
            </a:r>
            <a:r>
              <a:rPr kumimoji="0" lang="en-US" altLang="zh-CN" sz="2000" b="1" i="0" u="none" strike="noStrike" kern="0" cap="none" spc="0" normalizeH="0" baseline="0" noProof="0">
                <a:ln>
                  <a:noFill/>
                </a:ln>
                <a:solidFill>
                  <a:srgbClr val="000099"/>
                </a:solidFill>
                <a:effectLst/>
                <a:uLnTx/>
                <a:uFillTx/>
                <a:latin typeface="Times New Roman" panose="02020603050405020304" pitchFamily="18" charset="0"/>
                <a:ea typeface="黑体" panose="02010609060101010101" pitchFamily="49" charset="-122"/>
              </a:rPr>
              <a:t>G          /L</a:t>
            </a: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rPr>
              <a:t> </a:t>
            </a:r>
          </a:p>
        </p:txBody>
      </p:sp>
      <p:sp>
        <p:nvSpPr>
          <p:cNvPr id="31" name="Line 5"/>
          <p:cNvSpPr>
            <a:spLocks noChangeShapeType="1"/>
          </p:cNvSpPr>
          <p:nvPr/>
        </p:nvSpPr>
        <p:spPr bwMode="auto">
          <a:xfrm>
            <a:off x="3479800" y="3020078"/>
            <a:ext cx="684213"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32" name="Line 6"/>
          <p:cNvSpPr>
            <a:spLocks noChangeShapeType="1"/>
          </p:cNvSpPr>
          <p:nvPr/>
        </p:nvSpPr>
        <p:spPr bwMode="auto">
          <a:xfrm flipH="1">
            <a:off x="5292725" y="3020078"/>
            <a:ext cx="3968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3" name="Line 7"/>
          <p:cNvSpPr>
            <a:spLocks noChangeShapeType="1"/>
          </p:cNvSpPr>
          <p:nvPr/>
        </p:nvSpPr>
        <p:spPr bwMode="auto">
          <a:xfrm>
            <a:off x="3479800" y="2335865"/>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4" name="Line 8"/>
          <p:cNvSpPr>
            <a:spLocks noChangeShapeType="1"/>
          </p:cNvSpPr>
          <p:nvPr/>
        </p:nvSpPr>
        <p:spPr bwMode="auto">
          <a:xfrm>
            <a:off x="3479800" y="2191403"/>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5" name="Line 9"/>
          <p:cNvSpPr>
            <a:spLocks noChangeShapeType="1"/>
          </p:cNvSpPr>
          <p:nvPr/>
        </p:nvSpPr>
        <p:spPr bwMode="auto">
          <a:xfrm>
            <a:off x="3479800" y="2046940"/>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6" name="Line 10"/>
          <p:cNvSpPr>
            <a:spLocks noChangeShapeType="1"/>
          </p:cNvSpPr>
          <p:nvPr/>
        </p:nvSpPr>
        <p:spPr bwMode="auto">
          <a:xfrm>
            <a:off x="3479800" y="1904065"/>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7" name="Line 11"/>
          <p:cNvSpPr>
            <a:spLocks noChangeShapeType="1"/>
          </p:cNvSpPr>
          <p:nvPr/>
        </p:nvSpPr>
        <p:spPr bwMode="auto">
          <a:xfrm>
            <a:off x="3479800" y="1759603"/>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8" name="Line 12"/>
          <p:cNvSpPr>
            <a:spLocks noChangeShapeType="1"/>
          </p:cNvSpPr>
          <p:nvPr/>
        </p:nvSpPr>
        <p:spPr bwMode="auto">
          <a:xfrm>
            <a:off x="3479800" y="2480328"/>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9" name="Line 13"/>
          <p:cNvSpPr>
            <a:spLocks noChangeShapeType="1"/>
          </p:cNvSpPr>
          <p:nvPr/>
        </p:nvSpPr>
        <p:spPr bwMode="auto">
          <a:xfrm>
            <a:off x="3479800" y="1615140"/>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0" name="Line 14"/>
          <p:cNvSpPr>
            <a:spLocks noChangeShapeType="1"/>
          </p:cNvSpPr>
          <p:nvPr/>
        </p:nvSpPr>
        <p:spPr bwMode="auto">
          <a:xfrm>
            <a:off x="5292725" y="2372378"/>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1" name="Line 15"/>
          <p:cNvSpPr>
            <a:spLocks noChangeShapeType="1"/>
          </p:cNvSpPr>
          <p:nvPr/>
        </p:nvSpPr>
        <p:spPr bwMode="auto">
          <a:xfrm>
            <a:off x="5292725" y="2227915"/>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2" name="Line 16"/>
          <p:cNvSpPr>
            <a:spLocks noChangeShapeType="1"/>
          </p:cNvSpPr>
          <p:nvPr/>
        </p:nvSpPr>
        <p:spPr bwMode="auto">
          <a:xfrm>
            <a:off x="5292725" y="2083453"/>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3" name="Line 17"/>
          <p:cNvSpPr>
            <a:spLocks noChangeShapeType="1"/>
          </p:cNvSpPr>
          <p:nvPr/>
        </p:nvSpPr>
        <p:spPr bwMode="auto">
          <a:xfrm>
            <a:off x="5292725" y="1938990"/>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4" name="Line 18"/>
          <p:cNvSpPr>
            <a:spLocks noChangeShapeType="1"/>
          </p:cNvSpPr>
          <p:nvPr/>
        </p:nvSpPr>
        <p:spPr bwMode="auto">
          <a:xfrm>
            <a:off x="5292725" y="1796115"/>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5" name="Line 19"/>
          <p:cNvSpPr>
            <a:spLocks noChangeShapeType="1"/>
          </p:cNvSpPr>
          <p:nvPr/>
        </p:nvSpPr>
        <p:spPr bwMode="auto">
          <a:xfrm>
            <a:off x="5292725" y="2515253"/>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6" name="Line 20"/>
          <p:cNvSpPr>
            <a:spLocks noChangeShapeType="1"/>
          </p:cNvSpPr>
          <p:nvPr/>
        </p:nvSpPr>
        <p:spPr bwMode="auto">
          <a:xfrm>
            <a:off x="5292725" y="1651653"/>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7" name="AutoShape 21"/>
          <p:cNvSpPr>
            <a:spLocks/>
          </p:cNvSpPr>
          <p:nvPr/>
        </p:nvSpPr>
        <p:spPr bwMode="auto">
          <a:xfrm>
            <a:off x="3095625" y="1624665"/>
            <a:ext cx="252413" cy="1008063"/>
          </a:xfrm>
          <a:prstGeom prst="leftBrace">
            <a:avLst>
              <a:gd name="adj1" fmla="val 3328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48" name="AutoShape 22"/>
          <p:cNvSpPr>
            <a:spLocks/>
          </p:cNvSpPr>
          <p:nvPr/>
        </p:nvSpPr>
        <p:spPr bwMode="auto">
          <a:xfrm rot="10800000">
            <a:off x="6072188" y="1624665"/>
            <a:ext cx="228600" cy="1008063"/>
          </a:xfrm>
          <a:prstGeom prst="leftBrace">
            <a:avLst>
              <a:gd name="adj1" fmla="val 36748"/>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49" name="Text Box 23"/>
          <p:cNvSpPr txBox="1">
            <a:spLocks noChangeArrowheads="1"/>
          </p:cNvSpPr>
          <p:nvPr/>
        </p:nvSpPr>
        <p:spPr bwMode="auto">
          <a:xfrm>
            <a:off x="1678782" y="1721218"/>
            <a:ext cx="14890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数据</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输入端</a:t>
            </a:r>
          </a:p>
        </p:txBody>
      </p:sp>
      <p:sp>
        <p:nvSpPr>
          <p:cNvPr id="50" name="Text Box 24"/>
          <p:cNvSpPr txBox="1">
            <a:spLocks noChangeArrowheads="1"/>
          </p:cNvSpPr>
          <p:nvPr/>
        </p:nvSpPr>
        <p:spPr bwMode="auto">
          <a:xfrm>
            <a:off x="6192838" y="1737378"/>
            <a:ext cx="14890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数据</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输出端</a:t>
            </a:r>
          </a:p>
        </p:txBody>
      </p:sp>
      <p:cxnSp>
        <p:nvCxnSpPr>
          <p:cNvPr id="51" name="AutoShape 25"/>
          <p:cNvCxnSpPr>
            <a:cxnSpLocks noChangeShapeType="1"/>
          </p:cNvCxnSpPr>
          <p:nvPr/>
        </p:nvCxnSpPr>
        <p:spPr bwMode="auto">
          <a:xfrm flipV="1">
            <a:off x="2722563" y="3091515"/>
            <a:ext cx="541337" cy="180975"/>
          </a:xfrm>
          <a:prstGeom prst="bentConnector3">
            <a:avLst>
              <a:gd name="adj1" fmla="val 49852"/>
            </a:avLst>
          </a:prstGeom>
          <a:noFill/>
          <a:ln w="28575">
            <a:solidFill>
              <a:srgbClr val="009999"/>
            </a:solidFill>
            <a:miter lim="800000"/>
            <a:headEnd/>
            <a:tailEnd/>
          </a:ln>
          <a:extLst>
            <a:ext uri="{909E8E84-426E-40DD-AFC4-6F175D3DCCD1}">
              <a14:hiddenFill xmlns:a14="http://schemas.microsoft.com/office/drawing/2010/main">
                <a:noFill/>
              </a14:hiddenFill>
            </a:ext>
          </a:extLst>
        </p:spPr>
      </p:cxnSp>
      <p:cxnSp>
        <p:nvCxnSpPr>
          <p:cNvPr id="52" name="AutoShape 26"/>
          <p:cNvCxnSpPr>
            <a:cxnSpLocks noChangeShapeType="1"/>
          </p:cNvCxnSpPr>
          <p:nvPr/>
        </p:nvCxnSpPr>
        <p:spPr bwMode="auto">
          <a:xfrm>
            <a:off x="3119438" y="3091515"/>
            <a:ext cx="395287" cy="180975"/>
          </a:xfrm>
          <a:prstGeom prst="bentConnector3">
            <a:avLst>
              <a:gd name="adj1" fmla="val 49801"/>
            </a:avLst>
          </a:prstGeom>
          <a:noFill/>
          <a:ln w="28575">
            <a:solidFill>
              <a:srgbClr val="009999"/>
            </a:solidFill>
            <a:miter lim="800000"/>
            <a:headEnd/>
            <a:tailEnd/>
          </a:ln>
          <a:extLst>
            <a:ext uri="{909E8E84-426E-40DD-AFC4-6F175D3DCCD1}">
              <a14:hiddenFill xmlns:a14="http://schemas.microsoft.com/office/drawing/2010/main">
                <a:noFill/>
              </a14:hiddenFill>
            </a:ext>
          </a:extLst>
        </p:spPr>
      </p:cxnSp>
      <p:sp>
        <p:nvSpPr>
          <p:cNvPr id="53" name="Line 27"/>
          <p:cNvSpPr>
            <a:spLocks noChangeShapeType="1"/>
          </p:cNvSpPr>
          <p:nvPr/>
        </p:nvSpPr>
        <p:spPr bwMode="auto">
          <a:xfrm>
            <a:off x="3479800" y="2623203"/>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4" name="Line 28"/>
          <p:cNvSpPr>
            <a:spLocks noChangeShapeType="1"/>
          </p:cNvSpPr>
          <p:nvPr/>
        </p:nvSpPr>
        <p:spPr bwMode="auto">
          <a:xfrm>
            <a:off x="5292725" y="2659715"/>
            <a:ext cx="6842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9219596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2"/>
          <p:cNvSpPr txBox="1">
            <a:spLocks noChangeArrowheads="1"/>
          </p:cNvSpPr>
          <p:nvPr/>
        </p:nvSpPr>
        <p:spPr bwMode="auto">
          <a:xfrm>
            <a:off x="472874" y="459959"/>
            <a:ext cx="83756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例</a:t>
            </a:r>
            <a:r>
              <a:rPr lang="en-US" altLang="zh-CN"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MCS-51</a:t>
            </a:r>
            <a:r>
              <a:rPr lang="zh-CN" altLang="en-US" sz="2800" kern="0" dirty="0" smtClean="0">
                <a:solidFill>
                  <a:schemeClr val="tx1"/>
                </a:solidFill>
                <a:latin typeface="微软雅黑" panose="020B0503020204020204" pitchFamily="34" charset="-122"/>
                <a:ea typeface="微软雅黑" panose="020B0503020204020204" pitchFamily="34" charset="-122"/>
              </a:rPr>
              <a:t>与</a:t>
            </a:r>
            <a:r>
              <a:rPr lang="en-US" altLang="zh-CN" sz="2800" kern="0" dirty="0" smtClean="0">
                <a:solidFill>
                  <a:schemeClr val="tx1"/>
                </a:solidFill>
                <a:latin typeface="微软雅黑" panose="020B0503020204020204" pitchFamily="34" charset="-122"/>
                <a:ea typeface="微软雅黑" panose="020B0503020204020204" pitchFamily="34" charset="-122"/>
              </a:rPr>
              <a:t>1</a:t>
            </a:r>
            <a:r>
              <a:rPr lang="zh-CN" altLang="en-US" sz="2800" kern="0" dirty="0" smtClean="0">
                <a:solidFill>
                  <a:schemeClr val="tx1"/>
                </a:solidFill>
                <a:latin typeface="微软雅黑" panose="020B0503020204020204" pitchFamily="34" charset="-122"/>
                <a:ea typeface="微软雅黑" panose="020B0503020204020204" pitchFamily="34" charset="-122"/>
              </a:rPr>
              <a:t>片</a:t>
            </a:r>
            <a:r>
              <a:rPr lang="en-US" altLang="zh-CN"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32K ROM</a:t>
            </a:r>
            <a:r>
              <a:rPr lang="zh-CN" altLang="en-US" sz="2800" kern="0" dirty="0" smtClean="0">
                <a:solidFill>
                  <a:schemeClr val="tx1"/>
                </a:solidFill>
                <a:latin typeface="微软雅黑" panose="020B0503020204020204" pitchFamily="34" charset="-122"/>
                <a:ea typeface="微软雅黑" panose="020B0503020204020204" pitchFamily="34" charset="-122"/>
              </a:rPr>
              <a:t>的连接</a:t>
            </a:r>
            <a:r>
              <a:rPr lang="zh-CN" altLang="en-US" sz="2400" kern="0" dirty="0" smtClean="0">
                <a:solidFill>
                  <a:schemeClr val="tx1"/>
                </a:solidFill>
                <a:latin typeface="微软雅黑" panose="020B0503020204020204" pitchFamily="34" charset="-122"/>
                <a:ea typeface="微软雅黑" panose="020B0503020204020204" pitchFamily="34" charset="-122"/>
              </a:rPr>
              <a:t>（地址线全译码）</a:t>
            </a:r>
            <a:endParaRPr lang="zh-CN" altLang="en-US" sz="2400" kern="0" dirty="0">
              <a:solidFill>
                <a:schemeClr val="tx1"/>
              </a:solidFill>
              <a:latin typeface="微软雅黑" panose="020B0503020204020204" pitchFamily="34" charset="-122"/>
              <a:ea typeface="微软雅黑" panose="020B0503020204020204" pitchFamily="34" charset="-122"/>
            </a:endParaRPr>
          </a:p>
        </p:txBody>
      </p:sp>
      <p:sp>
        <p:nvSpPr>
          <p:cNvPr id="56" name="Rectangle 90"/>
          <p:cNvSpPr>
            <a:spLocks noChangeArrowheads="1"/>
          </p:cNvSpPr>
          <p:nvPr/>
        </p:nvSpPr>
        <p:spPr bwMode="auto">
          <a:xfrm>
            <a:off x="5662412" y="1831558"/>
            <a:ext cx="935037" cy="3744912"/>
          </a:xfrm>
          <a:prstGeom prst="rect">
            <a:avLst/>
          </a:prstGeom>
          <a:solidFill>
            <a:srgbClr val="CCECFF"/>
          </a:solidFill>
          <a:ln w="25400">
            <a:solidFill>
              <a:srgbClr val="000000"/>
            </a:solidFill>
            <a:miter lim="800000"/>
            <a:headEnd/>
            <a:tailEnd/>
          </a:ln>
        </p:spPr>
        <p:txBody>
          <a:bodyPr wrap="none" lIns="54000" tIns="46800" rIns="54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CE</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A14</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A8</a:t>
            </a:r>
          </a:p>
          <a:p>
            <a:pPr marL="0" marR="0" lvl="0" indent="0" defTabSz="914400" eaLnBrk="1" fontAlgn="base" latinLnBrk="0" hangingPunct="1">
              <a:lnSpc>
                <a:spcPct val="90000"/>
              </a:lnSpc>
              <a:spcBef>
                <a:spcPct val="4000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A7</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1" i="0" u="none" strike="noStrike" kern="0" cap="none" spc="0" normalizeH="0" baseline="0" noProof="0">
                <a:ln>
                  <a:noFill/>
                </a:ln>
                <a:solidFill>
                  <a:srgbClr val="FFCC00"/>
                </a:solidFill>
                <a:effectLst/>
                <a:uLnTx/>
                <a:uFillTx/>
                <a:latin typeface="Arial" panose="020B0604020202020204" pitchFamily="34" charset="0"/>
                <a:ea typeface="宋体" panose="02010600030101010101" pitchFamily="2" charset="-122"/>
              </a:rPr>
              <a:t> </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O7</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A0</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O0</a:t>
            </a:r>
          </a:p>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OE</a:t>
            </a:r>
          </a:p>
        </p:txBody>
      </p:sp>
      <p:sp>
        <p:nvSpPr>
          <p:cNvPr id="57" name="Line 91"/>
          <p:cNvSpPr>
            <a:spLocks noChangeShapeType="1"/>
          </p:cNvSpPr>
          <p:nvPr/>
        </p:nvSpPr>
        <p:spPr bwMode="auto">
          <a:xfrm>
            <a:off x="1917499" y="4639845"/>
            <a:ext cx="187166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8" name="Line 92"/>
          <p:cNvSpPr>
            <a:spLocks noChangeShapeType="1"/>
          </p:cNvSpPr>
          <p:nvPr/>
        </p:nvSpPr>
        <p:spPr bwMode="auto">
          <a:xfrm>
            <a:off x="1917499" y="3631783"/>
            <a:ext cx="187166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9" name="Line 93"/>
          <p:cNvSpPr>
            <a:spLocks noChangeShapeType="1"/>
          </p:cNvSpPr>
          <p:nvPr/>
        </p:nvSpPr>
        <p:spPr bwMode="auto">
          <a:xfrm>
            <a:off x="4581324" y="3631783"/>
            <a:ext cx="1081088"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0" name="Line 94"/>
          <p:cNvSpPr>
            <a:spLocks noChangeShapeType="1"/>
          </p:cNvSpPr>
          <p:nvPr/>
        </p:nvSpPr>
        <p:spPr bwMode="auto">
          <a:xfrm>
            <a:off x="4581324" y="4639845"/>
            <a:ext cx="1081088"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1" name="Line 95"/>
          <p:cNvSpPr>
            <a:spLocks noChangeShapeType="1"/>
          </p:cNvSpPr>
          <p:nvPr/>
        </p:nvSpPr>
        <p:spPr bwMode="auto">
          <a:xfrm>
            <a:off x="1917499" y="3342858"/>
            <a:ext cx="3744913"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2" name="Line 96"/>
          <p:cNvSpPr>
            <a:spLocks noChangeShapeType="1"/>
          </p:cNvSpPr>
          <p:nvPr/>
        </p:nvSpPr>
        <p:spPr bwMode="auto">
          <a:xfrm>
            <a:off x="1917499" y="2766595"/>
            <a:ext cx="3744913"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3" name="Line 97"/>
          <p:cNvSpPr>
            <a:spLocks noChangeShapeType="1"/>
          </p:cNvSpPr>
          <p:nvPr/>
        </p:nvSpPr>
        <p:spPr bwMode="auto">
          <a:xfrm>
            <a:off x="1917499" y="2911058"/>
            <a:ext cx="3744913"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4" name="Line 98"/>
          <p:cNvSpPr>
            <a:spLocks noChangeShapeType="1"/>
          </p:cNvSpPr>
          <p:nvPr/>
        </p:nvSpPr>
        <p:spPr bwMode="auto">
          <a:xfrm>
            <a:off x="1917499" y="3055520"/>
            <a:ext cx="3744913"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5" name="Line 99"/>
          <p:cNvSpPr>
            <a:spLocks noChangeShapeType="1"/>
          </p:cNvSpPr>
          <p:nvPr/>
        </p:nvSpPr>
        <p:spPr bwMode="auto">
          <a:xfrm>
            <a:off x="1917499" y="3198395"/>
            <a:ext cx="3744913"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6" name="Line 100"/>
          <p:cNvSpPr>
            <a:spLocks noChangeShapeType="1"/>
          </p:cNvSpPr>
          <p:nvPr/>
        </p:nvSpPr>
        <p:spPr bwMode="auto">
          <a:xfrm>
            <a:off x="1917499" y="2622133"/>
            <a:ext cx="3744913"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7" name="Line 101"/>
          <p:cNvSpPr>
            <a:spLocks noChangeShapeType="1"/>
          </p:cNvSpPr>
          <p:nvPr/>
        </p:nvSpPr>
        <p:spPr bwMode="auto">
          <a:xfrm>
            <a:off x="1917499" y="2479258"/>
            <a:ext cx="3744913"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8" name="Line 102"/>
          <p:cNvSpPr>
            <a:spLocks noChangeShapeType="1"/>
          </p:cNvSpPr>
          <p:nvPr/>
        </p:nvSpPr>
        <p:spPr bwMode="auto">
          <a:xfrm>
            <a:off x="1917499" y="3774658"/>
            <a:ext cx="187166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9" name="Line 103"/>
          <p:cNvSpPr>
            <a:spLocks noChangeShapeType="1"/>
          </p:cNvSpPr>
          <p:nvPr/>
        </p:nvSpPr>
        <p:spPr bwMode="auto">
          <a:xfrm>
            <a:off x="1917499" y="3919120"/>
            <a:ext cx="187166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0" name="Line 104"/>
          <p:cNvSpPr>
            <a:spLocks noChangeShapeType="1"/>
          </p:cNvSpPr>
          <p:nvPr/>
        </p:nvSpPr>
        <p:spPr bwMode="auto">
          <a:xfrm>
            <a:off x="1917499" y="4063583"/>
            <a:ext cx="187166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1" name="Line 105"/>
          <p:cNvSpPr>
            <a:spLocks noChangeShapeType="1"/>
          </p:cNvSpPr>
          <p:nvPr/>
        </p:nvSpPr>
        <p:spPr bwMode="auto">
          <a:xfrm>
            <a:off x="1917499" y="4206458"/>
            <a:ext cx="187166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2" name="Line 106"/>
          <p:cNvSpPr>
            <a:spLocks noChangeShapeType="1"/>
          </p:cNvSpPr>
          <p:nvPr/>
        </p:nvSpPr>
        <p:spPr bwMode="auto">
          <a:xfrm>
            <a:off x="1917499" y="4350920"/>
            <a:ext cx="187166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3" name="Line 107"/>
          <p:cNvSpPr>
            <a:spLocks noChangeShapeType="1"/>
          </p:cNvSpPr>
          <p:nvPr/>
        </p:nvSpPr>
        <p:spPr bwMode="auto">
          <a:xfrm>
            <a:off x="1917499" y="4495383"/>
            <a:ext cx="1871663"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4" name="Line 108"/>
          <p:cNvSpPr>
            <a:spLocks noChangeShapeType="1"/>
          </p:cNvSpPr>
          <p:nvPr/>
        </p:nvSpPr>
        <p:spPr bwMode="auto">
          <a:xfrm flipV="1">
            <a:off x="4581324" y="3774658"/>
            <a:ext cx="1081088" cy="1587"/>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75" name="Line 109"/>
          <p:cNvSpPr>
            <a:spLocks noChangeShapeType="1"/>
          </p:cNvSpPr>
          <p:nvPr/>
        </p:nvSpPr>
        <p:spPr bwMode="auto">
          <a:xfrm flipV="1">
            <a:off x="4581324" y="3919120"/>
            <a:ext cx="1081088" cy="1588"/>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76" name="Line 110"/>
          <p:cNvSpPr>
            <a:spLocks noChangeShapeType="1"/>
          </p:cNvSpPr>
          <p:nvPr/>
        </p:nvSpPr>
        <p:spPr bwMode="auto">
          <a:xfrm flipV="1">
            <a:off x="4581324" y="4063583"/>
            <a:ext cx="1066800" cy="1587"/>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77" name="Line 111"/>
          <p:cNvSpPr>
            <a:spLocks noChangeShapeType="1"/>
          </p:cNvSpPr>
          <p:nvPr/>
        </p:nvSpPr>
        <p:spPr bwMode="auto">
          <a:xfrm flipV="1">
            <a:off x="4581324" y="4206458"/>
            <a:ext cx="1081088" cy="1587"/>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78" name="Line 112"/>
          <p:cNvSpPr>
            <a:spLocks noChangeShapeType="1"/>
          </p:cNvSpPr>
          <p:nvPr/>
        </p:nvSpPr>
        <p:spPr bwMode="auto">
          <a:xfrm flipV="1">
            <a:off x="4581324" y="4350920"/>
            <a:ext cx="1081088" cy="1588"/>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79" name="Line 113"/>
          <p:cNvSpPr>
            <a:spLocks noChangeShapeType="1"/>
          </p:cNvSpPr>
          <p:nvPr/>
        </p:nvSpPr>
        <p:spPr bwMode="auto">
          <a:xfrm flipV="1">
            <a:off x="4581324" y="4495383"/>
            <a:ext cx="1081088" cy="1587"/>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80" name="Line 114"/>
          <p:cNvSpPr>
            <a:spLocks noChangeShapeType="1"/>
          </p:cNvSpPr>
          <p:nvPr/>
        </p:nvSpPr>
        <p:spPr bwMode="auto">
          <a:xfrm>
            <a:off x="1917499" y="4928770"/>
            <a:ext cx="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1" name="Line 115"/>
          <p:cNvSpPr>
            <a:spLocks noChangeShapeType="1"/>
          </p:cNvSpPr>
          <p:nvPr/>
        </p:nvSpPr>
        <p:spPr bwMode="auto">
          <a:xfrm>
            <a:off x="2349299" y="4639845"/>
            <a:ext cx="0" cy="158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2" name="Line 116"/>
          <p:cNvSpPr>
            <a:spLocks noChangeShapeType="1"/>
          </p:cNvSpPr>
          <p:nvPr/>
        </p:nvSpPr>
        <p:spPr bwMode="auto">
          <a:xfrm>
            <a:off x="2493762" y="4496970"/>
            <a:ext cx="0" cy="1655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3" name="Line 117"/>
          <p:cNvSpPr>
            <a:spLocks noChangeShapeType="1"/>
          </p:cNvSpPr>
          <p:nvPr/>
        </p:nvSpPr>
        <p:spPr bwMode="auto">
          <a:xfrm>
            <a:off x="2638224" y="4352508"/>
            <a:ext cx="0" cy="1728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4" name="Line 118"/>
          <p:cNvSpPr>
            <a:spLocks noChangeShapeType="1"/>
          </p:cNvSpPr>
          <p:nvPr/>
        </p:nvSpPr>
        <p:spPr bwMode="auto">
          <a:xfrm>
            <a:off x="2781099" y="4208045"/>
            <a:ext cx="0" cy="1800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5" name="Line 119"/>
          <p:cNvSpPr>
            <a:spLocks noChangeShapeType="1"/>
          </p:cNvSpPr>
          <p:nvPr/>
        </p:nvSpPr>
        <p:spPr bwMode="auto">
          <a:xfrm>
            <a:off x="2925562" y="4065170"/>
            <a:ext cx="0" cy="18716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6" name="Line 120"/>
          <p:cNvSpPr>
            <a:spLocks noChangeShapeType="1"/>
          </p:cNvSpPr>
          <p:nvPr/>
        </p:nvSpPr>
        <p:spPr bwMode="auto">
          <a:xfrm>
            <a:off x="3070024" y="3920708"/>
            <a:ext cx="0" cy="19446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7" name="Line 121"/>
          <p:cNvSpPr>
            <a:spLocks noChangeShapeType="1"/>
          </p:cNvSpPr>
          <p:nvPr/>
        </p:nvSpPr>
        <p:spPr bwMode="auto">
          <a:xfrm>
            <a:off x="3212899" y="3776245"/>
            <a:ext cx="0" cy="2016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8" name="Line 122"/>
          <p:cNvSpPr>
            <a:spLocks noChangeShapeType="1"/>
          </p:cNvSpPr>
          <p:nvPr/>
        </p:nvSpPr>
        <p:spPr bwMode="auto">
          <a:xfrm>
            <a:off x="3357362" y="3631783"/>
            <a:ext cx="0" cy="2089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9" name="Line 123"/>
          <p:cNvSpPr>
            <a:spLocks noChangeShapeType="1"/>
          </p:cNvSpPr>
          <p:nvPr/>
        </p:nvSpPr>
        <p:spPr bwMode="auto">
          <a:xfrm>
            <a:off x="3357362" y="5720933"/>
            <a:ext cx="35290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0" name="Line 124"/>
          <p:cNvSpPr>
            <a:spLocks noChangeShapeType="1"/>
          </p:cNvSpPr>
          <p:nvPr/>
        </p:nvSpPr>
        <p:spPr bwMode="auto">
          <a:xfrm>
            <a:off x="3212899" y="5792370"/>
            <a:ext cx="37449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1" name="Line 125"/>
          <p:cNvSpPr>
            <a:spLocks noChangeShapeType="1"/>
          </p:cNvSpPr>
          <p:nvPr/>
        </p:nvSpPr>
        <p:spPr bwMode="auto">
          <a:xfrm>
            <a:off x="3070024" y="5865395"/>
            <a:ext cx="39592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2" name="Line 126"/>
          <p:cNvSpPr>
            <a:spLocks noChangeShapeType="1"/>
          </p:cNvSpPr>
          <p:nvPr/>
        </p:nvSpPr>
        <p:spPr bwMode="auto">
          <a:xfrm>
            <a:off x="2925562" y="5936833"/>
            <a:ext cx="4176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3" name="Line 127"/>
          <p:cNvSpPr>
            <a:spLocks noChangeShapeType="1"/>
          </p:cNvSpPr>
          <p:nvPr/>
        </p:nvSpPr>
        <p:spPr bwMode="auto">
          <a:xfrm>
            <a:off x="2781099" y="6008270"/>
            <a:ext cx="43926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4" name="Line 128"/>
          <p:cNvSpPr>
            <a:spLocks noChangeShapeType="1"/>
          </p:cNvSpPr>
          <p:nvPr/>
        </p:nvSpPr>
        <p:spPr bwMode="auto">
          <a:xfrm>
            <a:off x="2638224" y="6081295"/>
            <a:ext cx="46085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5" name="Line 129"/>
          <p:cNvSpPr>
            <a:spLocks noChangeShapeType="1"/>
          </p:cNvSpPr>
          <p:nvPr/>
        </p:nvSpPr>
        <p:spPr bwMode="auto">
          <a:xfrm>
            <a:off x="2493762" y="6152733"/>
            <a:ext cx="48244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6" name="Line 130"/>
          <p:cNvSpPr>
            <a:spLocks noChangeShapeType="1"/>
          </p:cNvSpPr>
          <p:nvPr/>
        </p:nvSpPr>
        <p:spPr bwMode="auto">
          <a:xfrm>
            <a:off x="2349299" y="6224170"/>
            <a:ext cx="50403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7" name="Line 131"/>
          <p:cNvSpPr>
            <a:spLocks noChangeShapeType="1"/>
          </p:cNvSpPr>
          <p:nvPr/>
        </p:nvSpPr>
        <p:spPr bwMode="auto">
          <a:xfrm>
            <a:off x="6597449" y="3631783"/>
            <a:ext cx="2889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8" name="Line 132"/>
          <p:cNvSpPr>
            <a:spLocks noChangeShapeType="1"/>
          </p:cNvSpPr>
          <p:nvPr/>
        </p:nvSpPr>
        <p:spPr bwMode="auto">
          <a:xfrm flipV="1">
            <a:off x="6886374" y="3631783"/>
            <a:ext cx="0" cy="2089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9" name="Line 133"/>
          <p:cNvSpPr>
            <a:spLocks noChangeShapeType="1"/>
          </p:cNvSpPr>
          <p:nvPr/>
        </p:nvSpPr>
        <p:spPr bwMode="auto">
          <a:xfrm flipV="1">
            <a:off x="6957812" y="3776245"/>
            <a:ext cx="0" cy="2016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0" name="Line 134"/>
          <p:cNvSpPr>
            <a:spLocks noChangeShapeType="1"/>
          </p:cNvSpPr>
          <p:nvPr/>
        </p:nvSpPr>
        <p:spPr bwMode="auto">
          <a:xfrm>
            <a:off x="7029249" y="3920708"/>
            <a:ext cx="0" cy="19446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1" name="Line 135"/>
          <p:cNvSpPr>
            <a:spLocks noChangeShapeType="1"/>
          </p:cNvSpPr>
          <p:nvPr/>
        </p:nvSpPr>
        <p:spPr bwMode="auto">
          <a:xfrm flipV="1">
            <a:off x="7102274" y="4065170"/>
            <a:ext cx="0" cy="18716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2" name="Line 136"/>
          <p:cNvSpPr>
            <a:spLocks noChangeShapeType="1"/>
          </p:cNvSpPr>
          <p:nvPr/>
        </p:nvSpPr>
        <p:spPr bwMode="auto">
          <a:xfrm flipV="1">
            <a:off x="7173712" y="4208045"/>
            <a:ext cx="0" cy="1800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3" name="Line 137"/>
          <p:cNvSpPr>
            <a:spLocks noChangeShapeType="1"/>
          </p:cNvSpPr>
          <p:nvPr/>
        </p:nvSpPr>
        <p:spPr bwMode="auto">
          <a:xfrm flipV="1">
            <a:off x="7246737" y="4352508"/>
            <a:ext cx="0" cy="1728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4" name="Line 138"/>
          <p:cNvSpPr>
            <a:spLocks noChangeShapeType="1"/>
          </p:cNvSpPr>
          <p:nvPr/>
        </p:nvSpPr>
        <p:spPr bwMode="auto">
          <a:xfrm flipV="1">
            <a:off x="7318174" y="4496970"/>
            <a:ext cx="0" cy="1655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5" name="Line 139"/>
          <p:cNvSpPr>
            <a:spLocks noChangeShapeType="1"/>
          </p:cNvSpPr>
          <p:nvPr/>
        </p:nvSpPr>
        <p:spPr bwMode="auto">
          <a:xfrm flipV="1">
            <a:off x="7389612" y="4639845"/>
            <a:ext cx="0" cy="158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6" name="Line 140"/>
          <p:cNvSpPr>
            <a:spLocks noChangeShapeType="1"/>
          </p:cNvSpPr>
          <p:nvPr/>
        </p:nvSpPr>
        <p:spPr bwMode="auto">
          <a:xfrm>
            <a:off x="6597449" y="4639845"/>
            <a:ext cx="7921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7" name="Line 141"/>
          <p:cNvSpPr>
            <a:spLocks noChangeShapeType="1"/>
          </p:cNvSpPr>
          <p:nvPr/>
        </p:nvSpPr>
        <p:spPr bwMode="auto">
          <a:xfrm>
            <a:off x="6597449" y="4496970"/>
            <a:ext cx="7207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8" name="Line 142"/>
          <p:cNvSpPr>
            <a:spLocks noChangeShapeType="1"/>
          </p:cNvSpPr>
          <p:nvPr/>
        </p:nvSpPr>
        <p:spPr bwMode="auto">
          <a:xfrm>
            <a:off x="6597449" y="4352508"/>
            <a:ext cx="649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9" name="Line 143"/>
          <p:cNvSpPr>
            <a:spLocks noChangeShapeType="1"/>
          </p:cNvSpPr>
          <p:nvPr/>
        </p:nvSpPr>
        <p:spPr bwMode="auto">
          <a:xfrm>
            <a:off x="6597449" y="4208045"/>
            <a:ext cx="5762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0" name="Line 144"/>
          <p:cNvSpPr>
            <a:spLocks noChangeShapeType="1"/>
          </p:cNvSpPr>
          <p:nvPr/>
        </p:nvSpPr>
        <p:spPr bwMode="auto">
          <a:xfrm>
            <a:off x="6597449" y="4065170"/>
            <a:ext cx="504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1" name="Line 145"/>
          <p:cNvSpPr>
            <a:spLocks noChangeShapeType="1"/>
          </p:cNvSpPr>
          <p:nvPr/>
        </p:nvSpPr>
        <p:spPr bwMode="auto">
          <a:xfrm>
            <a:off x="6597449" y="3920708"/>
            <a:ext cx="431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2" name="Line 146"/>
          <p:cNvSpPr>
            <a:spLocks noChangeShapeType="1"/>
          </p:cNvSpPr>
          <p:nvPr/>
        </p:nvSpPr>
        <p:spPr bwMode="auto">
          <a:xfrm>
            <a:off x="6597449" y="3776245"/>
            <a:ext cx="360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3" name="Line 147"/>
          <p:cNvSpPr>
            <a:spLocks noChangeShapeType="1"/>
          </p:cNvSpPr>
          <p:nvPr/>
        </p:nvSpPr>
        <p:spPr bwMode="auto">
          <a:xfrm>
            <a:off x="1917499" y="5432008"/>
            <a:ext cx="3744913"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14" name="Line 148"/>
          <p:cNvSpPr>
            <a:spLocks noChangeShapeType="1"/>
          </p:cNvSpPr>
          <p:nvPr/>
        </p:nvSpPr>
        <p:spPr bwMode="auto">
          <a:xfrm>
            <a:off x="1917499" y="2336383"/>
            <a:ext cx="3744913" cy="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15" name="Oval 149"/>
          <p:cNvSpPr>
            <a:spLocks noChangeArrowheads="1"/>
          </p:cNvSpPr>
          <p:nvPr/>
        </p:nvSpPr>
        <p:spPr bwMode="auto">
          <a:xfrm>
            <a:off x="3320849" y="3595270"/>
            <a:ext cx="71438"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16" name="Oval 150"/>
          <p:cNvSpPr>
            <a:spLocks noChangeArrowheads="1"/>
          </p:cNvSpPr>
          <p:nvPr/>
        </p:nvSpPr>
        <p:spPr bwMode="auto">
          <a:xfrm>
            <a:off x="3176387" y="3739733"/>
            <a:ext cx="71437"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17" name="Oval 151"/>
          <p:cNvSpPr>
            <a:spLocks noChangeArrowheads="1"/>
          </p:cNvSpPr>
          <p:nvPr/>
        </p:nvSpPr>
        <p:spPr bwMode="auto">
          <a:xfrm>
            <a:off x="3033512" y="3884195"/>
            <a:ext cx="71437"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18" name="Oval 152"/>
          <p:cNvSpPr>
            <a:spLocks noChangeArrowheads="1"/>
          </p:cNvSpPr>
          <p:nvPr/>
        </p:nvSpPr>
        <p:spPr bwMode="auto">
          <a:xfrm>
            <a:off x="2889049" y="4027070"/>
            <a:ext cx="71438"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19" name="Oval 153"/>
          <p:cNvSpPr>
            <a:spLocks noChangeArrowheads="1"/>
          </p:cNvSpPr>
          <p:nvPr/>
        </p:nvSpPr>
        <p:spPr bwMode="auto">
          <a:xfrm>
            <a:off x="2744587" y="4171533"/>
            <a:ext cx="71437"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0" name="Oval 154"/>
          <p:cNvSpPr>
            <a:spLocks noChangeArrowheads="1"/>
          </p:cNvSpPr>
          <p:nvPr/>
        </p:nvSpPr>
        <p:spPr bwMode="auto">
          <a:xfrm>
            <a:off x="2601712" y="4315995"/>
            <a:ext cx="71437"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1" name="Oval 155"/>
          <p:cNvSpPr>
            <a:spLocks noChangeArrowheads="1"/>
          </p:cNvSpPr>
          <p:nvPr/>
        </p:nvSpPr>
        <p:spPr bwMode="auto">
          <a:xfrm>
            <a:off x="2457249" y="4458870"/>
            <a:ext cx="71438"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2" name="Oval 156"/>
          <p:cNvSpPr>
            <a:spLocks noChangeArrowheads="1"/>
          </p:cNvSpPr>
          <p:nvPr/>
        </p:nvSpPr>
        <p:spPr bwMode="auto">
          <a:xfrm>
            <a:off x="2312787" y="4603333"/>
            <a:ext cx="71437"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3" name="Rectangle 157"/>
          <p:cNvSpPr>
            <a:spLocks noChangeArrowheads="1"/>
          </p:cNvSpPr>
          <p:nvPr/>
        </p:nvSpPr>
        <p:spPr bwMode="auto">
          <a:xfrm>
            <a:off x="5424287" y="1193383"/>
            <a:ext cx="1397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80000"/>
              </a:lnSpc>
              <a:spcBef>
                <a:spcPct val="0"/>
              </a:spcBef>
              <a:spcAft>
                <a:spcPct val="0"/>
              </a:spcAft>
              <a:buFontTx/>
              <a:buNone/>
            </a:pPr>
            <a:r>
              <a:rPr lang="en-US" altLang="zh-CN" sz="2000">
                <a:solidFill>
                  <a:srgbClr val="FF0000"/>
                </a:solidFill>
                <a:latin typeface="Arial Black" panose="020B0A04020102020204" pitchFamily="34" charset="0"/>
                <a:ea typeface="Arial Unicode MS" panose="020B0604020202020204" pitchFamily="34" charset="-122"/>
                <a:cs typeface="Arial Unicode MS" panose="020B0604020202020204" pitchFamily="34" charset="-122"/>
              </a:rPr>
              <a:t>27256</a:t>
            </a:r>
          </a:p>
          <a:p>
            <a:pPr algn="ctr" fontAlgn="base">
              <a:lnSpc>
                <a:spcPct val="80000"/>
              </a:lnSpc>
              <a:spcBef>
                <a:spcPct val="0"/>
              </a:spcBef>
              <a:spcAft>
                <a:spcPct val="0"/>
              </a:spcAft>
              <a:buFontTx/>
              <a:buNone/>
            </a:pPr>
            <a:r>
              <a:rPr lang="en-US" altLang="zh-CN" sz="2000">
                <a:solidFill>
                  <a:srgbClr val="0000CC"/>
                </a:solidFill>
                <a:latin typeface="Arial Black" panose="020B0A04020102020204" pitchFamily="34" charset="0"/>
                <a:ea typeface="Arial Unicode MS" panose="020B0604020202020204" pitchFamily="34" charset="-122"/>
                <a:cs typeface="Arial Unicode MS" panose="020B0604020202020204" pitchFamily="34" charset="-122"/>
              </a:rPr>
              <a:t>32K ROM</a:t>
            </a:r>
          </a:p>
        </p:txBody>
      </p:sp>
      <p:sp>
        <p:nvSpPr>
          <p:cNvPr id="124" name="Rectangle 158"/>
          <p:cNvSpPr>
            <a:spLocks noChangeArrowheads="1"/>
          </p:cNvSpPr>
          <p:nvPr/>
        </p:nvSpPr>
        <p:spPr bwMode="auto">
          <a:xfrm>
            <a:off x="928487" y="1460083"/>
            <a:ext cx="106997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Tx/>
              <a:buNone/>
            </a:pPr>
            <a:r>
              <a:rPr lang="en-US" altLang="zh-CN" sz="2000" b="1">
                <a:solidFill>
                  <a:srgbClr val="FF0000"/>
                </a:solidFill>
                <a:latin typeface="Arial Black" panose="020B0A04020102020204" pitchFamily="34" charset="0"/>
                <a:ea typeface="Arial Unicode MS" panose="020B0604020202020204" pitchFamily="34" charset="-122"/>
                <a:cs typeface="Arial Unicode MS" panose="020B0604020202020204" pitchFamily="34" charset="-122"/>
              </a:rPr>
              <a:t>MCS-51</a:t>
            </a:r>
          </a:p>
        </p:txBody>
      </p:sp>
      <p:sp>
        <p:nvSpPr>
          <p:cNvPr id="125" name="Line 159"/>
          <p:cNvSpPr>
            <a:spLocks noChangeShapeType="1"/>
          </p:cNvSpPr>
          <p:nvPr/>
        </p:nvSpPr>
        <p:spPr bwMode="auto">
          <a:xfrm>
            <a:off x="1320599" y="5373270"/>
            <a:ext cx="498475" cy="0"/>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26" name="Line 160"/>
          <p:cNvSpPr>
            <a:spLocks noChangeShapeType="1"/>
          </p:cNvSpPr>
          <p:nvPr/>
        </p:nvSpPr>
        <p:spPr bwMode="auto">
          <a:xfrm flipV="1">
            <a:off x="5746549" y="5216108"/>
            <a:ext cx="2794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27" name="Oval 161"/>
          <p:cNvSpPr>
            <a:spLocks noChangeArrowheads="1"/>
          </p:cNvSpPr>
          <p:nvPr/>
        </p:nvSpPr>
        <p:spPr bwMode="auto">
          <a:xfrm>
            <a:off x="4924224" y="1910933"/>
            <a:ext cx="428625" cy="3028950"/>
          </a:xfrm>
          <a:prstGeom prst="ellipse">
            <a:avLst/>
          </a:prstGeom>
          <a:noFill/>
          <a:ln w="25400">
            <a:solidFill>
              <a:srgbClr val="0066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Tx/>
              <a:buNone/>
            </a:pPr>
            <a:endParaRPr lang="zh-CN" altLang="en-US" b="1">
              <a:solidFill>
                <a:srgbClr val="000000"/>
              </a:solidFill>
              <a:ea typeface="楷体_GB2312" pitchFamily="49" charset="-122"/>
            </a:endParaRPr>
          </a:p>
        </p:txBody>
      </p:sp>
      <p:sp>
        <p:nvSpPr>
          <p:cNvPr id="128" name="AutoShape 162"/>
          <p:cNvSpPr>
            <a:spLocks noChangeArrowheads="1"/>
          </p:cNvSpPr>
          <p:nvPr/>
        </p:nvSpPr>
        <p:spPr bwMode="auto">
          <a:xfrm>
            <a:off x="3023987" y="1282283"/>
            <a:ext cx="1500187" cy="757237"/>
          </a:xfrm>
          <a:prstGeom prst="wedgeRoundRectCallout">
            <a:avLst>
              <a:gd name="adj1" fmla="val 90106"/>
              <a:gd name="adj2" fmla="val 65935"/>
              <a:gd name="adj3" fmla="val 16667"/>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完整的地址信号</a:t>
            </a:r>
          </a:p>
        </p:txBody>
      </p:sp>
      <p:sp>
        <p:nvSpPr>
          <p:cNvPr id="129" name="Line 163"/>
          <p:cNvSpPr>
            <a:spLocks noChangeShapeType="1"/>
          </p:cNvSpPr>
          <p:nvPr/>
        </p:nvSpPr>
        <p:spPr bwMode="auto">
          <a:xfrm>
            <a:off x="722112" y="5233570"/>
            <a:ext cx="0" cy="285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0" name="Line 164"/>
          <p:cNvSpPr>
            <a:spLocks noChangeShapeType="1"/>
          </p:cNvSpPr>
          <p:nvPr/>
        </p:nvSpPr>
        <p:spPr bwMode="auto">
          <a:xfrm>
            <a:off x="722112" y="5233570"/>
            <a:ext cx="2571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1" name="AutoShape 165"/>
          <p:cNvSpPr>
            <a:spLocks noChangeArrowheads="1"/>
          </p:cNvSpPr>
          <p:nvPr/>
        </p:nvSpPr>
        <p:spPr bwMode="auto">
          <a:xfrm>
            <a:off x="7361037" y="2525295"/>
            <a:ext cx="1547812" cy="1189038"/>
          </a:xfrm>
          <a:prstGeom prst="wedgeRoundRectCallout">
            <a:avLst>
              <a:gd name="adj1" fmla="val -93486"/>
              <a:gd name="adj2" fmla="val 33046"/>
              <a:gd name="adj3" fmla="val 16667"/>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三态输出的数据口由</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/OE</a:t>
            </a: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控制</a:t>
            </a:r>
          </a:p>
        </p:txBody>
      </p:sp>
      <p:sp>
        <p:nvSpPr>
          <p:cNvPr id="132" name="Line 166"/>
          <p:cNvSpPr>
            <a:spLocks noChangeShapeType="1"/>
          </p:cNvSpPr>
          <p:nvPr/>
        </p:nvSpPr>
        <p:spPr bwMode="auto">
          <a:xfrm>
            <a:off x="4660699" y="5046245"/>
            <a:ext cx="215900" cy="0"/>
          </a:xfrm>
          <a:prstGeom prst="line">
            <a:avLst/>
          </a:prstGeom>
          <a:noFill/>
          <a:ln w="9525">
            <a:solidFill>
              <a:srgbClr val="0033CC"/>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33" name="Line 167"/>
          <p:cNvSpPr>
            <a:spLocks noChangeShapeType="1"/>
          </p:cNvSpPr>
          <p:nvPr/>
        </p:nvSpPr>
        <p:spPr bwMode="auto">
          <a:xfrm>
            <a:off x="4876599" y="5046245"/>
            <a:ext cx="0" cy="2524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4" name="Rectangle 168"/>
          <p:cNvSpPr>
            <a:spLocks noChangeArrowheads="1"/>
          </p:cNvSpPr>
          <p:nvPr/>
        </p:nvSpPr>
        <p:spPr bwMode="auto">
          <a:xfrm>
            <a:off x="4746424" y="5220870"/>
            <a:ext cx="257175" cy="889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35" name="Rectangle 169"/>
          <p:cNvSpPr>
            <a:spLocks noChangeArrowheads="1"/>
          </p:cNvSpPr>
          <p:nvPr/>
        </p:nvSpPr>
        <p:spPr bwMode="auto">
          <a:xfrm>
            <a:off x="3789162" y="3487320"/>
            <a:ext cx="908050" cy="1738313"/>
          </a:xfrm>
          <a:prstGeom prst="rect">
            <a:avLst/>
          </a:prstGeom>
          <a:solidFill>
            <a:srgbClr val="CCECFF"/>
          </a:solidFill>
          <a:ln w="25400">
            <a:solidFill>
              <a:srgbClr val="000000"/>
            </a:solidFill>
            <a:miter lim="800000"/>
            <a:headEnd/>
            <a:tailEnd/>
          </a:ln>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Times New Roman" panose="02020603050405020304" pitchFamily="18" charset="0"/>
                <a:ea typeface="黑体" panose="02010609060101010101" pitchFamily="49" charset="-122"/>
              </a:rPr>
              <a:t>D7     Q7</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rPr>
              <a:t>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rPr>
              <a:t>74LS373</a:t>
            </a:r>
          </a:p>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Times New Roman" panose="02020603050405020304" pitchFamily="18" charset="0"/>
                <a:ea typeface="黑体" panose="02010609060101010101" pitchFamily="49" charset="-122"/>
              </a:rPr>
              <a:t>D0     Q0</a:t>
            </a:r>
          </a:p>
          <a:p>
            <a:pPr marL="0" marR="0" lvl="0" indent="0" defTabSz="914400" eaLnBrk="1" fontAlgn="base" latinLnBrk="0" hangingPunct="1">
              <a:lnSpc>
                <a:spcPct val="15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FF00"/>
                </a:solidFill>
                <a:effectLst/>
                <a:uLnTx/>
                <a:uFillTx/>
                <a:latin typeface="Times New Roman" panose="02020603050405020304" pitchFamily="18" charset="0"/>
                <a:ea typeface="黑体" panose="02010609060101010101" pitchFamily="49" charset="-122"/>
              </a:rPr>
              <a:t> </a:t>
            </a:r>
            <a:r>
              <a:rPr kumimoji="0"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rPr>
              <a:t>G      /L</a:t>
            </a:r>
            <a:r>
              <a:rPr kumimoji="0" lang="en-US" altLang="zh-CN" sz="1800" b="1" i="0" u="none" strike="noStrike" kern="0" cap="none" spc="0" normalizeH="0" baseline="0" noProof="0">
                <a:ln>
                  <a:noFill/>
                </a:ln>
                <a:solidFill>
                  <a:srgbClr val="FF6600"/>
                </a:solidFill>
                <a:effectLst/>
                <a:uLnTx/>
                <a:uFillTx/>
                <a:latin typeface="黑体" panose="02010609060101010101" pitchFamily="49" charset="-122"/>
                <a:ea typeface="黑体" panose="02010609060101010101" pitchFamily="49" charset="-122"/>
              </a:rPr>
              <a:t> </a:t>
            </a:r>
          </a:p>
        </p:txBody>
      </p:sp>
      <p:sp>
        <p:nvSpPr>
          <p:cNvPr id="136" name="Rectangle 170"/>
          <p:cNvSpPr>
            <a:spLocks noChangeArrowheads="1"/>
          </p:cNvSpPr>
          <p:nvPr/>
        </p:nvSpPr>
        <p:spPr bwMode="auto">
          <a:xfrm>
            <a:off x="980874" y="1831558"/>
            <a:ext cx="963613" cy="4024312"/>
          </a:xfrm>
          <a:prstGeom prst="rect">
            <a:avLst/>
          </a:prstGeom>
          <a:solidFill>
            <a:srgbClr val="CCECFF"/>
          </a:solidFill>
          <a:ln w="3175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P2.7</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P2.0</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P0.7</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P0.0</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ALE</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/EA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/PSEN</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37" name="Line 171"/>
          <p:cNvSpPr>
            <a:spLocks noChangeShapeType="1"/>
          </p:cNvSpPr>
          <p:nvPr/>
        </p:nvSpPr>
        <p:spPr bwMode="auto">
          <a:xfrm>
            <a:off x="1917499" y="4928770"/>
            <a:ext cx="1871663" cy="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38" name="Rectangle 172"/>
          <p:cNvSpPr>
            <a:spLocks noChangeArrowheads="1"/>
          </p:cNvSpPr>
          <p:nvPr/>
        </p:nvSpPr>
        <p:spPr bwMode="auto">
          <a:xfrm>
            <a:off x="607812" y="5451058"/>
            <a:ext cx="257175" cy="88900"/>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39" name="Line 173"/>
          <p:cNvSpPr>
            <a:spLocks noChangeShapeType="1"/>
          </p:cNvSpPr>
          <p:nvPr/>
        </p:nvSpPr>
        <p:spPr bwMode="auto">
          <a:xfrm flipV="1">
            <a:off x="5776712" y="2130008"/>
            <a:ext cx="2794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36771073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403207" y="3056523"/>
            <a:ext cx="5114925" cy="1614488"/>
            <a:chOff x="1456" y="2061"/>
            <a:chExt cx="3222" cy="1017"/>
          </a:xfrm>
        </p:grpSpPr>
        <p:sp>
          <p:nvSpPr>
            <p:cNvPr id="3" name="Rectangle 3"/>
            <p:cNvSpPr>
              <a:spLocks noChangeArrowheads="1"/>
            </p:cNvSpPr>
            <p:nvPr/>
          </p:nvSpPr>
          <p:spPr bwMode="auto">
            <a:xfrm>
              <a:off x="2184" y="2259"/>
              <a:ext cx="270" cy="819"/>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4" name="Line 4"/>
            <p:cNvSpPr>
              <a:spLocks noChangeShapeType="1"/>
            </p:cNvSpPr>
            <p:nvPr/>
          </p:nvSpPr>
          <p:spPr bwMode="auto">
            <a:xfrm>
              <a:off x="2454" y="2331"/>
              <a:ext cx="166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 name="Line 5"/>
            <p:cNvSpPr>
              <a:spLocks noChangeShapeType="1"/>
            </p:cNvSpPr>
            <p:nvPr/>
          </p:nvSpPr>
          <p:spPr bwMode="auto">
            <a:xfrm>
              <a:off x="2454" y="2403"/>
              <a:ext cx="16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 name="Line 6"/>
            <p:cNvSpPr>
              <a:spLocks noChangeShapeType="1"/>
            </p:cNvSpPr>
            <p:nvPr/>
          </p:nvSpPr>
          <p:spPr bwMode="auto">
            <a:xfrm>
              <a:off x="2464" y="2485"/>
              <a:ext cx="16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 name="Line 7"/>
            <p:cNvSpPr>
              <a:spLocks noChangeShapeType="1"/>
            </p:cNvSpPr>
            <p:nvPr/>
          </p:nvSpPr>
          <p:spPr bwMode="auto">
            <a:xfrm>
              <a:off x="2455" y="2566"/>
              <a:ext cx="16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 name="Line 8"/>
            <p:cNvSpPr>
              <a:spLocks noChangeShapeType="1"/>
            </p:cNvSpPr>
            <p:nvPr/>
          </p:nvSpPr>
          <p:spPr bwMode="auto">
            <a:xfrm>
              <a:off x="2455" y="2638"/>
              <a:ext cx="16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 name="Line 9"/>
            <p:cNvSpPr>
              <a:spLocks noChangeShapeType="1"/>
            </p:cNvSpPr>
            <p:nvPr/>
          </p:nvSpPr>
          <p:spPr bwMode="auto">
            <a:xfrm>
              <a:off x="2455" y="2719"/>
              <a:ext cx="16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 name="Line 10"/>
            <p:cNvSpPr>
              <a:spLocks noChangeShapeType="1"/>
            </p:cNvSpPr>
            <p:nvPr/>
          </p:nvSpPr>
          <p:spPr bwMode="auto">
            <a:xfrm>
              <a:off x="2455" y="2791"/>
              <a:ext cx="16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 name="Line 11"/>
            <p:cNvSpPr>
              <a:spLocks noChangeShapeType="1"/>
            </p:cNvSpPr>
            <p:nvPr/>
          </p:nvSpPr>
          <p:spPr bwMode="auto">
            <a:xfrm>
              <a:off x="2464" y="2863"/>
              <a:ext cx="16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2" name="Line 12"/>
            <p:cNvSpPr>
              <a:spLocks noChangeShapeType="1"/>
            </p:cNvSpPr>
            <p:nvPr/>
          </p:nvSpPr>
          <p:spPr bwMode="auto">
            <a:xfrm>
              <a:off x="1464" y="2322"/>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 name="Line 13"/>
            <p:cNvSpPr>
              <a:spLocks noChangeShapeType="1"/>
            </p:cNvSpPr>
            <p:nvPr/>
          </p:nvSpPr>
          <p:spPr bwMode="auto">
            <a:xfrm>
              <a:off x="1465" y="2413"/>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 name="Line 14"/>
            <p:cNvSpPr>
              <a:spLocks noChangeShapeType="1"/>
            </p:cNvSpPr>
            <p:nvPr/>
          </p:nvSpPr>
          <p:spPr bwMode="auto">
            <a:xfrm>
              <a:off x="1465" y="2494"/>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 name="Line 15"/>
            <p:cNvSpPr>
              <a:spLocks noChangeShapeType="1"/>
            </p:cNvSpPr>
            <p:nvPr/>
          </p:nvSpPr>
          <p:spPr bwMode="auto">
            <a:xfrm>
              <a:off x="1465" y="2566"/>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 name="Line 16"/>
            <p:cNvSpPr>
              <a:spLocks noChangeShapeType="1"/>
            </p:cNvSpPr>
            <p:nvPr/>
          </p:nvSpPr>
          <p:spPr bwMode="auto">
            <a:xfrm>
              <a:off x="1465" y="2647"/>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7" name="Line 17"/>
            <p:cNvSpPr>
              <a:spLocks noChangeShapeType="1"/>
            </p:cNvSpPr>
            <p:nvPr/>
          </p:nvSpPr>
          <p:spPr bwMode="auto">
            <a:xfrm>
              <a:off x="1465" y="272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8" name="Line 18"/>
            <p:cNvSpPr>
              <a:spLocks noChangeShapeType="1"/>
            </p:cNvSpPr>
            <p:nvPr/>
          </p:nvSpPr>
          <p:spPr bwMode="auto">
            <a:xfrm>
              <a:off x="1474" y="2800"/>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9" name="Line 19"/>
            <p:cNvSpPr>
              <a:spLocks noChangeShapeType="1"/>
            </p:cNvSpPr>
            <p:nvPr/>
          </p:nvSpPr>
          <p:spPr bwMode="auto">
            <a:xfrm>
              <a:off x="1456" y="2872"/>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0" name="Line 20"/>
            <p:cNvSpPr>
              <a:spLocks noChangeShapeType="1"/>
            </p:cNvSpPr>
            <p:nvPr/>
          </p:nvSpPr>
          <p:spPr bwMode="auto">
            <a:xfrm flipV="1">
              <a:off x="1464" y="3015"/>
              <a:ext cx="711" cy="0"/>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1" name="Rectangle 21"/>
            <p:cNvSpPr>
              <a:spLocks noChangeArrowheads="1"/>
            </p:cNvSpPr>
            <p:nvPr/>
          </p:nvSpPr>
          <p:spPr bwMode="auto">
            <a:xfrm>
              <a:off x="1959" y="2061"/>
              <a:ext cx="68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74LS373</a:t>
              </a:r>
            </a:p>
          </p:txBody>
        </p:sp>
        <p:sp>
          <p:nvSpPr>
            <p:cNvPr id="22" name="Oval 22"/>
            <p:cNvSpPr>
              <a:spLocks noChangeArrowheads="1"/>
            </p:cNvSpPr>
            <p:nvPr/>
          </p:nvSpPr>
          <p:spPr bwMode="auto">
            <a:xfrm>
              <a:off x="1918" y="2314"/>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3" name="Oval 23"/>
            <p:cNvSpPr>
              <a:spLocks noChangeArrowheads="1"/>
            </p:cNvSpPr>
            <p:nvPr/>
          </p:nvSpPr>
          <p:spPr bwMode="auto">
            <a:xfrm>
              <a:off x="1876" y="2404"/>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4" name="Oval 24"/>
            <p:cNvSpPr>
              <a:spLocks noChangeArrowheads="1"/>
            </p:cNvSpPr>
            <p:nvPr/>
          </p:nvSpPr>
          <p:spPr bwMode="auto">
            <a:xfrm>
              <a:off x="1828" y="2476"/>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5" name="Oval 25"/>
            <p:cNvSpPr>
              <a:spLocks noChangeArrowheads="1"/>
            </p:cNvSpPr>
            <p:nvPr/>
          </p:nvSpPr>
          <p:spPr bwMode="auto">
            <a:xfrm>
              <a:off x="1780" y="2554"/>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6" name="Oval 26"/>
            <p:cNvSpPr>
              <a:spLocks noChangeArrowheads="1"/>
            </p:cNvSpPr>
            <p:nvPr/>
          </p:nvSpPr>
          <p:spPr bwMode="auto">
            <a:xfrm>
              <a:off x="1738" y="2638"/>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7" name="Oval 27"/>
            <p:cNvSpPr>
              <a:spLocks noChangeArrowheads="1"/>
            </p:cNvSpPr>
            <p:nvPr/>
          </p:nvSpPr>
          <p:spPr bwMode="auto">
            <a:xfrm>
              <a:off x="1696" y="2710"/>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8" name="Oval 28"/>
            <p:cNvSpPr>
              <a:spLocks noChangeArrowheads="1"/>
            </p:cNvSpPr>
            <p:nvPr/>
          </p:nvSpPr>
          <p:spPr bwMode="auto">
            <a:xfrm>
              <a:off x="1666" y="2782"/>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9" name="Oval 29"/>
            <p:cNvSpPr>
              <a:spLocks noChangeArrowheads="1"/>
            </p:cNvSpPr>
            <p:nvPr/>
          </p:nvSpPr>
          <p:spPr bwMode="auto">
            <a:xfrm>
              <a:off x="1618" y="2860"/>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30" name="Rectangle 30"/>
            <p:cNvSpPr>
              <a:spLocks noChangeArrowheads="1"/>
            </p:cNvSpPr>
            <p:nvPr/>
          </p:nvSpPr>
          <p:spPr bwMode="auto">
            <a:xfrm>
              <a:off x="3049" y="2089"/>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FF00"/>
                  </a:solidFill>
                  <a:effectLst/>
                  <a:uLnTx/>
                  <a:uFillTx/>
                  <a:latin typeface="Arial" panose="020B0604020202020204" pitchFamily="34" charset="0"/>
                  <a:ea typeface="宋体" panose="02010600030101010101" pitchFamily="2" charset="-122"/>
                </a:rPr>
                <a:t>#1</a:t>
              </a:r>
            </a:p>
          </p:txBody>
        </p:sp>
        <p:sp>
          <p:nvSpPr>
            <p:cNvPr id="31" name="Rectangle 31"/>
            <p:cNvSpPr>
              <a:spLocks noChangeArrowheads="1"/>
            </p:cNvSpPr>
            <p:nvPr/>
          </p:nvSpPr>
          <p:spPr bwMode="auto">
            <a:xfrm>
              <a:off x="4348" y="2073"/>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FFFF00"/>
                  </a:solidFill>
                  <a:effectLst/>
                  <a:uLnTx/>
                  <a:uFillTx/>
                  <a:latin typeface="Arial" panose="020B0604020202020204" pitchFamily="34" charset="0"/>
                  <a:ea typeface="宋体" panose="02010600030101010101" pitchFamily="2" charset="-122"/>
                </a:rPr>
                <a:t>#2</a:t>
              </a:r>
            </a:p>
          </p:txBody>
        </p:sp>
      </p:grpSp>
      <p:sp>
        <p:nvSpPr>
          <p:cNvPr id="32" name="Rectangle 32"/>
          <p:cNvSpPr txBox="1">
            <a:spLocks noChangeArrowheads="1"/>
          </p:cNvSpPr>
          <p:nvPr/>
        </p:nvSpPr>
        <p:spPr bwMode="auto">
          <a:xfrm>
            <a:off x="510907" y="379999"/>
            <a:ext cx="83820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838200" indent="-838200" algn="l" eaLnBrk="1" hangingPunct="1"/>
            <a:r>
              <a:rPr lang="zh-CN" altLang="en-US"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例</a:t>
            </a:r>
            <a:r>
              <a:rPr lang="en-US" altLang="zh-CN"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2800" kern="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MCS-51</a:t>
            </a:r>
            <a:r>
              <a:rPr lang="zh-CN" altLang="en-US" sz="2800" kern="0" dirty="0" smtClean="0">
                <a:solidFill>
                  <a:schemeClr val="tx1"/>
                </a:solidFill>
                <a:latin typeface="微软雅黑" panose="020B0503020204020204" pitchFamily="34" charset="-122"/>
                <a:ea typeface="微软雅黑" panose="020B0503020204020204" pitchFamily="34" charset="-122"/>
              </a:rPr>
              <a:t>与</a:t>
            </a:r>
            <a:r>
              <a:rPr lang="en-US" altLang="zh-CN" sz="2800" kern="0" dirty="0" smtClean="0">
                <a:solidFill>
                  <a:schemeClr val="tx1"/>
                </a:solidFill>
                <a:latin typeface="微软雅黑" panose="020B0503020204020204" pitchFamily="34" charset="-122"/>
                <a:ea typeface="微软雅黑" panose="020B0503020204020204" pitchFamily="34" charset="-122"/>
              </a:rPr>
              <a:t>2</a:t>
            </a:r>
            <a:r>
              <a:rPr lang="zh-CN" altLang="en-US" sz="2800" kern="0" dirty="0" smtClean="0">
                <a:solidFill>
                  <a:schemeClr val="tx1"/>
                </a:solidFill>
                <a:latin typeface="微软雅黑" panose="020B0503020204020204" pitchFamily="34" charset="-122"/>
                <a:ea typeface="微软雅黑" panose="020B0503020204020204" pitchFamily="34" charset="-122"/>
              </a:rPr>
              <a:t>片</a:t>
            </a:r>
            <a:r>
              <a:rPr lang="en-US" altLang="zh-CN" sz="28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32K ROM</a:t>
            </a:r>
            <a:r>
              <a:rPr lang="zh-CN" altLang="en-US" sz="2800" kern="0" dirty="0" smtClean="0">
                <a:solidFill>
                  <a:schemeClr val="tx1"/>
                </a:solidFill>
                <a:latin typeface="微软雅黑" panose="020B0503020204020204" pitchFamily="34" charset="-122"/>
                <a:ea typeface="微软雅黑" panose="020B0503020204020204" pitchFamily="34" charset="-122"/>
              </a:rPr>
              <a:t>的连接</a:t>
            </a:r>
            <a:r>
              <a:rPr lang="zh-CN" altLang="en-US" sz="2400" kern="0" dirty="0" smtClean="0">
                <a:solidFill>
                  <a:schemeClr val="tx1"/>
                </a:solidFill>
                <a:latin typeface="微软雅黑" panose="020B0503020204020204" pitchFamily="34" charset="-122"/>
                <a:ea typeface="微软雅黑" panose="020B0503020204020204" pitchFamily="34" charset="-122"/>
              </a:rPr>
              <a:t>（地址线全译码）</a:t>
            </a:r>
            <a:endParaRPr lang="zh-CN" altLang="en-US" sz="2400" kern="0" dirty="0">
              <a:solidFill>
                <a:schemeClr val="tx1"/>
              </a:solidFill>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6659295" y="1670636"/>
            <a:ext cx="928687" cy="3652837"/>
          </a:xfrm>
          <a:prstGeom prst="rect">
            <a:avLst/>
          </a:prstGeom>
          <a:solidFill>
            <a:srgbClr val="BBE0E3"/>
          </a:solidFill>
          <a:ln w="25400">
            <a:solidFill>
              <a:srgbClr val="000000"/>
            </a:solidFill>
            <a:miter lim="800000"/>
            <a:headEnd/>
            <a:tailEnd/>
          </a:ln>
        </p:spPr>
        <p:txBody>
          <a:bodyPr wrap="none" lIns="54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/CE2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A14</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A8</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2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A7</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A0</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/OE2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O0</a:t>
            </a:r>
            <a:r>
              <a:rPr kumimoji="0" lang="zh-CN" altLang="en-US"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t>
            </a: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O7</a:t>
            </a:r>
          </a:p>
        </p:txBody>
      </p:sp>
      <p:grpSp>
        <p:nvGrpSpPr>
          <p:cNvPr id="34" name="Group 35"/>
          <p:cNvGrpSpPr>
            <a:grpSpLocks/>
          </p:cNvGrpSpPr>
          <p:nvPr/>
        </p:nvGrpSpPr>
        <p:grpSpPr bwMode="auto">
          <a:xfrm>
            <a:off x="2415907" y="2227848"/>
            <a:ext cx="4235450" cy="715963"/>
            <a:chOff x="1464" y="1539"/>
            <a:chExt cx="2668" cy="451"/>
          </a:xfrm>
        </p:grpSpPr>
        <p:sp>
          <p:nvSpPr>
            <p:cNvPr id="35" name="Line 36"/>
            <p:cNvSpPr>
              <a:spLocks noChangeShapeType="1"/>
            </p:cNvSpPr>
            <p:nvPr/>
          </p:nvSpPr>
          <p:spPr bwMode="auto">
            <a:xfrm>
              <a:off x="1464" y="1539"/>
              <a:ext cx="26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6" name="Line 37"/>
            <p:cNvSpPr>
              <a:spLocks noChangeShapeType="1"/>
            </p:cNvSpPr>
            <p:nvPr/>
          </p:nvSpPr>
          <p:spPr bwMode="auto">
            <a:xfrm>
              <a:off x="1468" y="1618"/>
              <a:ext cx="26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7" name="Line 38"/>
            <p:cNvSpPr>
              <a:spLocks noChangeShapeType="1"/>
            </p:cNvSpPr>
            <p:nvPr/>
          </p:nvSpPr>
          <p:spPr bwMode="auto">
            <a:xfrm>
              <a:off x="1465" y="1687"/>
              <a:ext cx="26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8" name="Line 39"/>
            <p:cNvSpPr>
              <a:spLocks noChangeShapeType="1"/>
            </p:cNvSpPr>
            <p:nvPr/>
          </p:nvSpPr>
          <p:spPr bwMode="auto">
            <a:xfrm>
              <a:off x="1465" y="1768"/>
              <a:ext cx="26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9" name="Line 40"/>
            <p:cNvSpPr>
              <a:spLocks noChangeShapeType="1"/>
            </p:cNvSpPr>
            <p:nvPr/>
          </p:nvSpPr>
          <p:spPr bwMode="auto">
            <a:xfrm>
              <a:off x="1465" y="1843"/>
              <a:ext cx="26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0" name="Line 41"/>
            <p:cNvSpPr>
              <a:spLocks noChangeShapeType="1"/>
            </p:cNvSpPr>
            <p:nvPr/>
          </p:nvSpPr>
          <p:spPr bwMode="auto">
            <a:xfrm>
              <a:off x="1465" y="1918"/>
              <a:ext cx="26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1" name="Line 42"/>
            <p:cNvSpPr>
              <a:spLocks noChangeShapeType="1"/>
            </p:cNvSpPr>
            <p:nvPr/>
          </p:nvSpPr>
          <p:spPr bwMode="auto">
            <a:xfrm>
              <a:off x="1468" y="1990"/>
              <a:ext cx="26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grpSp>
      <p:sp>
        <p:nvSpPr>
          <p:cNvPr id="42" name="Line 43"/>
          <p:cNvSpPr>
            <a:spLocks noChangeShapeType="1"/>
          </p:cNvSpPr>
          <p:nvPr/>
        </p:nvSpPr>
        <p:spPr bwMode="auto">
          <a:xfrm>
            <a:off x="2430195" y="4842461"/>
            <a:ext cx="42291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43" name="Line 44"/>
          <p:cNvSpPr>
            <a:spLocks noChangeShapeType="1"/>
          </p:cNvSpPr>
          <p:nvPr/>
        </p:nvSpPr>
        <p:spPr bwMode="auto">
          <a:xfrm>
            <a:off x="2415907" y="2084973"/>
            <a:ext cx="21002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grpSp>
        <p:nvGrpSpPr>
          <p:cNvPr id="44" name="Group 45"/>
          <p:cNvGrpSpPr>
            <a:grpSpLocks/>
          </p:cNvGrpSpPr>
          <p:nvPr/>
        </p:nvGrpSpPr>
        <p:grpSpPr bwMode="auto">
          <a:xfrm>
            <a:off x="3196957" y="1234073"/>
            <a:ext cx="3462338" cy="879475"/>
            <a:chOff x="1956" y="913"/>
            <a:chExt cx="2181" cy="554"/>
          </a:xfrm>
        </p:grpSpPr>
        <p:sp>
          <p:nvSpPr>
            <p:cNvPr id="45" name="Oval 46"/>
            <p:cNvSpPr>
              <a:spLocks noChangeArrowheads="1"/>
            </p:cNvSpPr>
            <p:nvPr/>
          </p:nvSpPr>
          <p:spPr bwMode="auto">
            <a:xfrm>
              <a:off x="2310" y="1008"/>
              <a:ext cx="75" cy="66"/>
            </a:xfrm>
            <a:prstGeom prst="ellipse">
              <a:avLst/>
            </a:prstGeom>
            <a:solidFill>
              <a:srgbClr val="BBE0E3"/>
            </a:solidFill>
            <a:ln w="19050">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46" name="AutoShape 47"/>
            <p:cNvSpPr>
              <a:spLocks noChangeArrowheads="1"/>
            </p:cNvSpPr>
            <p:nvPr/>
          </p:nvSpPr>
          <p:spPr bwMode="auto">
            <a:xfrm rot="5400000">
              <a:off x="2103" y="927"/>
              <a:ext cx="243" cy="216"/>
            </a:xfrm>
            <a:prstGeom prst="triangle">
              <a:avLst>
                <a:gd name="adj" fmla="val 50000"/>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47" name="Line 48"/>
            <p:cNvSpPr>
              <a:spLocks noChangeShapeType="1"/>
            </p:cNvSpPr>
            <p:nvPr/>
          </p:nvSpPr>
          <p:spPr bwMode="auto">
            <a:xfrm>
              <a:off x="2382" y="104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8" name="Line 49"/>
            <p:cNvSpPr>
              <a:spLocks noChangeShapeType="1"/>
            </p:cNvSpPr>
            <p:nvPr/>
          </p:nvSpPr>
          <p:spPr bwMode="auto">
            <a:xfrm>
              <a:off x="3525" y="1044"/>
              <a:ext cx="0" cy="4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9" name="Line 50"/>
            <p:cNvSpPr>
              <a:spLocks noChangeShapeType="1"/>
            </p:cNvSpPr>
            <p:nvPr/>
          </p:nvSpPr>
          <p:spPr bwMode="auto">
            <a:xfrm>
              <a:off x="3525" y="1467"/>
              <a:ext cx="61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0" name="Line 51"/>
            <p:cNvSpPr>
              <a:spLocks noChangeShapeType="1"/>
            </p:cNvSpPr>
            <p:nvPr/>
          </p:nvSpPr>
          <p:spPr bwMode="auto">
            <a:xfrm>
              <a:off x="1956" y="1035"/>
              <a:ext cx="0" cy="4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1" name="Line 52"/>
            <p:cNvSpPr>
              <a:spLocks noChangeShapeType="1"/>
            </p:cNvSpPr>
            <p:nvPr/>
          </p:nvSpPr>
          <p:spPr bwMode="auto">
            <a:xfrm>
              <a:off x="1959" y="1035"/>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grpSp>
      <p:sp>
        <p:nvSpPr>
          <p:cNvPr id="52" name="Rectangle 53"/>
          <p:cNvSpPr>
            <a:spLocks noChangeArrowheads="1"/>
          </p:cNvSpPr>
          <p:nvPr/>
        </p:nvSpPr>
        <p:spPr bwMode="auto">
          <a:xfrm>
            <a:off x="4560620" y="1657936"/>
            <a:ext cx="928687" cy="3633787"/>
          </a:xfrm>
          <a:prstGeom prst="rect">
            <a:avLst/>
          </a:prstGeom>
          <a:solidFill>
            <a:srgbClr val="BBE0E3"/>
          </a:solidFill>
          <a:ln w="25400">
            <a:solidFill>
              <a:srgbClr val="000000"/>
            </a:solidFill>
            <a:miter lim="800000"/>
            <a:headEnd/>
            <a:tailEnd/>
          </a:ln>
        </p:spPr>
        <p:txBody>
          <a:bodyPr wrap="none" lIns="54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/CE1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A14</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A8</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A7</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A0</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/OE1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O0</a:t>
            </a:r>
            <a:r>
              <a:rPr kumimoji="0" lang="zh-CN" altLang="en-US"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t>
            </a: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O7</a:t>
            </a:r>
          </a:p>
        </p:txBody>
      </p:sp>
      <p:grpSp>
        <p:nvGrpSpPr>
          <p:cNvPr id="53" name="Group 54"/>
          <p:cNvGrpSpPr>
            <a:grpSpLocks/>
          </p:cNvGrpSpPr>
          <p:nvPr/>
        </p:nvGrpSpPr>
        <p:grpSpPr bwMode="auto">
          <a:xfrm>
            <a:off x="2682607" y="3470861"/>
            <a:ext cx="4695825" cy="2633662"/>
            <a:chOff x="1632" y="2322"/>
            <a:chExt cx="2958" cy="1659"/>
          </a:xfrm>
        </p:grpSpPr>
        <p:sp>
          <p:nvSpPr>
            <p:cNvPr id="54" name="Line 55"/>
            <p:cNvSpPr>
              <a:spLocks noChangeShapeType="1"/>
            </p:cNvSpPr>
            <p:nvPr/>
          </p:nvSpPr>
          <p:spPr bwMode="auto">
            <a:xfrm>
              <a:off x="1632" y="2871"/>
              <a:ext cx="0" cy="10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5" name="Line 56"/>
            <p:cNvSpPr>
              <a:spLocks noChangeShapeType="1"/>
            </p:cNvSpPr>
            <p:nvPr/>
          </p:nvSpPr>
          <p:spPr bwMode="auto">
            <a:xfrm>
              <a:off x="1674" y="2802"/>
              <a:ext cx="0" cy="11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6" name="Line 57"/>
            <p:cNvSpPr>
              <a:spLocks noChangeShapeType="1"/>
            </p:cNvSpPr>
            <p:nvPr/>
          </p:nvSpPr>
          <p:spPr bwMode="auto">
            <a:xfrm>
              <a:off x="1710" y="2724"/>
              <a:ext cx="0" cy="11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7" name="Line 58"/>
            <p:cNvSpPr>
              <a:spLocks noChangeShapeType="1"/>
            </p:cNvSpPr>
            <p:nvPr/>
          </p:nvSpPr>
          <p:spPr bwMode="auto">
            <a:xfrm>
              <a:off x="1752" y="2646"/>
              <a:ext cx="0" cy="1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8" name="Line 59"/>
            <p:cNvSpPr>
              <a:spLocks noChangeShapeType="1"/>
            </p:cNvSpPr>
            <p:nvPr/>
          </p:nvSpPr>
          <p:spPr bwMode="auto">
            <a:xfrm flipH="1">
              <a:off x="1794" y="2574"/>
              <a:ext cx="0" cy="12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9" name="Line 60"/>
            <p:cNvSpPr>
              <a:spLocks noChangeShapeType="1"/>
            </p:cNvSpPr>
            <p:nvPr/>
          </p:nvSpPr>
          <p:spPr bwMode="auto">
            <a:xfrm>
              <a:off x="1842" y="2490"/>
              <a:ext cx="0" cy="1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0" name="Line 61"/>
            <p:cNvSpPr>
              <a:spLocks noChangeShapeType="1"/>
            </p:cNvSpPr>
            <p:nvPr/>
          </p:nvSpPr>
          <p:spPr bwMode="auto">
            <a:xfrm>
              <a:off x="1884" y="2418"/>
              <a:ext cx="0" cy="12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1" name="Line 62"/>
            <p:cNvSpPr>
              <a:spLocks noChangeShapeType="1"/>
            </p:cNvSpPr>
            <p:nvPr/>
          </p:nvSpPr>
          <p:spPr bwMode="auto">
            <a:xfrm>
              <a:off x="1926" y="2322"/>
              <a:ext cx="0" cy="13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2" name="Line 63"/>
            <p:cNvSpPr>
              <a:spLocks noChangeShapeType="1"/>
            </p:cNvSpPr>
            <p:nvPr/>
          </p:nvSpPr>
          <p:spPr bwMode="auto">
            <a:xfrm flipV="1">
              <a:off x="1926" y="3660"/>
              <a:ext cx="26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3" name="Line 64"/>
            <p:cNvSpPr>
              <a:spLocks noChangeShapeType="1"/>
            </p:cNvSpPr>
            <p:nvPr/>
          </p:nvSpPr>
          <p:spPr bwMode="auto">
            <a:xfrm>
              <a:off x="1878" y="3702"/>
              <a:ext cx="26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4" name="Line 65"/>
            <p:cNvSpPr>
              <a:spLocks noChangeShapeType="1"/>
            </p:cNvSpPr>
            <p:nvPr/>
          </p:nvSpPr>
          <p:spPr bwMode="auto">
            <a:xfrm>
              <a:off x="1848" y="3744"/>
              <a:ext cx="265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5" name="Line 66"/>
            <p:cNvSpPr>
              <a:spLocks noChangeShapeType="1"/>
            </p:cNvSpPr>
            <p:nvPr/>
          </p:nvSpPr>
          <p:spPr bwMode="auto">
            <a:xfrm>
              <a:off x="1794" y="3798"/>
              <a:ext cx="267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6" name="Line 67"/>
            <p:cNvSpPr>
              <a:spLocks noChangeShapeType="1"/>
            </p:cNvSpPr>
            <p:nvPr/>
          </p:nvSpPr>
          <p:spPr bwMode="auto">
            <a:xfrm>
              <a:off x="1752" y="3840"/>
              <a:ext cx="26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7" name="Line 68"/>
            <p:cNvSpPr>
              <a:spLocks noChangeShapeType="1"/>
            </p:cNvSpPr>
            <p:nvPr/>
          </p:nvSpPr>
          <p:spPr bwMode="auto">
            <a:xfrm>
              <a:off x="1710" y="3882"/>
              <a:ext cx="26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8" name="Line 69"/>
            <p:cNvSpPr>
              <a:spLocks noChangeShapeType="1"/>
            </p:cNvSpPr>
            <p:nvPr/>
          </p:nvSpPr>
          <p:spPr bwMode="auto">
            <a:xfrm>
              <a:off x="1674" y="3924"/>
              <a:ext cx="262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9" name="Line 70"/>
            <p:cNvSpPr>
              <a:spLocks noChangeShapeType="1"/>
            </p:cNvSpPr>
            <p:nvPr/>
          </p:nvSpPr>
          <p:spPr bwMode="auto">
            <a:xfrm>
              <a:off x="1632" y="3966"/>
              <a:ext cx="25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0" name="Line 71"/>
            <p:cNvSpPr>
              <a:spLocks noChangeShapeType="1"/>
            </p:cNvSpPr>
            <p:nvPr/>
          </p:nvSpPr>
          <p:spPr bwMode="auto">
            <a:xfrm flipH="1">
              <a:off x="4590" y="3486"/>
              <a:ext cx="0" cy="1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1" name="Line 72"/>
            <p:cNvSpPr>
              <a:spLocks noChangeShapeType="1"/>
            </p:cNvSpPr>
            <p:nvPr/>
          </p:nvSpPr>
          <p:spPr bwMode="auto">
            <a:xfrm>
              <a:off x="4548" y="3480"/>
              <a:ext cx="0" cy="2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2" name="Line 73"/>
            <p:cNvSpPr>
              <a:spLocks noChangeShapeType="1"/>
            </p:cNvSpPr>
            <p:nvPr/>
          </p:nvSpPr>
          <p:spPr bwMode="auto">
            <a:xfrm flipH="1">
              <a:off x="4494" y="3480"/>
              <a:ext cx="0" cy="2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3" name="Line 74"/>
            <p:cNvSpPr>
              <a:spLocks noChangeShapeType="1"/>
            </p:cNvSpPr>
            <p:nvPr/>
          </p:nvSpPr>
          <p:spPr bwMode="auto">
            <a:xfrm>
              <a:off x="3330" y="3468"/>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4" name="Line 75"/>
            <p:cNvSpPr>
              <a:spLocks noChangeShapeType="1"/>
            </p:cNvSpPr>
            <p:nvPr/>
          </p:nvSpPr>
          <p:spPr bwMode="auto">
            <a:xfrm>
              <a:off x="3282" y="3474"/>
              <a:ext cx="0" cy="2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5" name="Line 76"/>
            <p:cNvSpPr>
              <a:spLocks noChangeShapeType="1"/>
            </p:cNvSpPr>
            <p:nvPr/>
          </p:nvSpPr>
          <p:spPr bwMode="auto">
            <a:xfrm>
              <a:off x="3222" y="3462"/>
              <a:ext cx="0" cy="2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6" name="Line 77"/>
            <p:cNvSpPr>
              <a:spLocks noChangeShapeType="1"/>
            </p:cNvSpPr>
            <p:nvPr/>
          </p:nvSpPr>
          <p:spPr bwMode="auto">
            <a:xfrm>
              <a:off x="3162" y="3474"/>
              <a:ext cx="0" cy="3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7" name="Line 78"/>
            <p:cNvSpPr>
              <a:spLocks noChangeShapeType="1"/>
            </p:cNvSpPr>
            <p:nvPr/>
          </p:nvSpPr>
          <p:spPr bwMode="auto">
            <a:xfrm>
              <a:off x="3102" y="3468"/>
              <a:ext cx="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8" name="Line 79"/>
            <p:cNvSpPr>
              <a:spLocks noChangeShapeType="1"/>
            </p:cNvSpPr>
            <p:nvPr/>
          </p:nvSpPr>
          <p:spPr bwMode="auto">
            <a:xfrm>
              <a:off x="3036" y="3468"/>
              <a:ext cx="0" cy="4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9" name="Line 80"/>
            <p:cNvSpPr>
              <a:spLocks noChangeShapeType="1"/>
            </p:cNvSpPr>
            <p:nvPr/>
          </p:nvSpPr>
          <p:spPr bwMode="auto">
            <a:xfrm>
              <a:off x="2970" y="3462"/>
              <a:ext cx="0" cy="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0" name="Line 81"/>
            <p:cNvSpPr>
              <a:spLocks noChangeShapeType="1"/>
            </p:cNvSpPr>
            <p:nvPr/>
          </p:nvSpPr>
          <p:spPr bwMode="auto">
            <a:xfrm>
              <a:off x="2910" y="3468"/>
              <a:ext cx="0" cy="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1" name="Line 82"/>
            <p:cNvSpPr>
              <a:spLocks noChangeShapeType="1"/>
            </p:cNvSpPr>
            <p:nvPr/>
          </p:nvSpPr>
          <p:spPr bwMode="auto">
            <a:xfrm flipV="1">
              <a:off x="4446" y="349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2" name="Line 83"/>
            <p:cNvSpPr>
              <a:spLocks noChangeShapeType="1"/>
            </p:cNvSpPr>
            <p:nvPr/>
          </p:nvSpPr>
          <p:spPr bwMode="auto">
            <a:xfrm>
              <a:off x="4398" y="3492"/>
              <a:ext cx="0" cy="3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3" name="Line 84"/>
            <p:cNvSpPr>
              <a:spLocks noChangeShapeType="1"/>
            </p:cNvSpPr>
            <p:nvPr/>
          </p:nvSpPr>
          <p:spPr bwMode="auto">
            <a:xfrm>
              <a:off x="4350" y="3492"/>
              <a:ext cx="0" cy="3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4" name="Line 85"/>
            <p:cNvSpPr>
              <a:spLocks noChangeShapeType="1"/>
            </p:cNvSpPr>
            <p:nvPr/>
          </p:nvSpPr>
          <p:spPr bwMode="auto">
            <a:xfrm flipH="1">
              <a:off x="4296" y="3492"/>
              <a:ext cx="0" cy="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5" name="Line 86"/>
            <p:cNvSpPr>
              <a:spLocks noChangeShapeType="1"/>
            </p:cNvSpPr>
            <p:nvPr/>
          </p:nvSpPr>
          <p:spPr bwMode="auto">
            <a:xfrm>
              <a:off x="4236" y="3492"/>
              <a:ext cx="0" cy="4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6" name="Oval 87"/>
            <p:cNvSpPr>
              <a:spLocks noChangeArrowheads="1"/>
            </p:cNvSpPr>
            <p:nvPr/>
          </p:nvSpPr>
          <p:spPr bwMode="auto">
            <a:xfrm>
              <a:off x="2904" y="3954"/>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7" name="Oval 88"/>
            <p:cNvSpPr>
              <a:spLocks noChangeArrowheads="1"/>
            </p:cNvSpPr>
            <p:nvPr/>
          </p:nvSpPr>
          <p:spPr bwMode="auto">
            <a:xfrm>
              <a:off x="2962" y="3910"/>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8" name="Oval 89"/>
            <p:cNvSpPr>
              <a:spLocks noChangeArrowheads="1"/>
            </p:cNvSpPr>
            <p:nvPr/>
          </p:nvSpPr>
          <p:spPr bwMode="auto">
            <a:xfrm>
              <a:off x="3022" y="3862"/>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9" name="Oval 90"/>
            <p:cNvSpPr>
              <a:spLocks noChangeArrowheads="1"/>
            </p:cNvSpPr>
            <p:nvPr/>
          </p:nvSpPr>
          <p:spPr bwMode="auto">
            <a:xfrm>
              <a:off x="3088" y="3832"/>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0" name="Oval 91"/>
            <p:cNvSpPr>
              <a:spLocks noChangeArrowheads="1"/>
            </p:cNvSpPr>
            <p:nvPr/>
          </p:nvSpPr>
          <p:spPr bwMode="auto">
            <a:xfrm>
              <a:off x="3154" y="3778"/>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1" name="Oval 92"/>
            <p:cNvSpPr>
              <a:spLocks noChangeArrowheads="1"/>
            </p:cNvSpPr>
            <p:nvPr/>
          </p:nvSpPr>
          <p:spPr bwMode="auto">
            <a:xfrm>
              <a:off x="3208" y="3724"/>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2" name="Oval 93"/>
            <p:cNvSpPr>
              <a:spLocks noChangeArrowheads="1"/>
            </p:cNvSpPr>
            <p:nvPr/>
          </p:nvSpPr>
          <p:spPr bwMode="auto">
            <a:xfrm>
              <a:off x="3268" y="3682"/>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3" name="Oval 94"/>
            <p:cNvSpPr>
              <a:spLocks noChangeArrowheads="1"/>
            </p:cNvSpPr>
            <p:nvPr/>
          </p:nvSpPr>
          <p:spPr bwMode="auto">
            <a:xfrm>
              <a:off x="3322" y="3652"/>
              <a:ext cx="27" cy="27"/>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grpSp>
      <p:grpSp>
        <p:nvGrpSpPr>
          <p:cNvPr id="94" name="Group 95"/>
          <p:cNvGrpSpPr>
            <a:grpSpLocks/>
          </p:cNvGrpSpPr>
          <p:nvPr/>
        </p:nvGrpSpPr>
        <p:grpSpPr bwMode="auto">
          <a:xfrm>
            <a:off x="744270" y="1670636"/>
            <a:ext cx="1671637" cy="3789362"/>
            <a:chOff x="411" y="1188"/>
            <a:chExt cx="1053" cy="2387"/>
          </a:xfrm>
        </p:grpSpPr>
        <p:sp>
          <p:nvSpPr>
            <p:cNvPr id="95" name="Rectangle 96"/>
            <p:cNvSpPr>
              <a:spLocks noChangeArrowheads="1"/>
            </p:cNvSpPr>
            <p:nvPr/>
          </p:nvSpPr>
          <p:spPr bwMode="auto">
            <a:xfrm>
              <a:off x="690" y="1188"/>
              <a:ext cx="774" cy="2160"/>
            </a:xfrm>
            <a:prstGeom prst="rect">
              <a:avLst/>
            </a:prstGeom>
            <a:solidFill>
              <a:srgbClr val="BBE0E3"/>
            </a:solidFill>
            <a:ln w="9525">
              <a:solidFill>
                <a:srgbClr val="000000"/>
              </a:solidFill>
              <a:miter lim="800000"/>
              <a:headEnd/>
              <a:tailEnd/>
            </a:ln>
          </p:spPr>
          <p:txBody>
            <a:bodyPr wrap="none" lIns="18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A15</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P2</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口</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MCS - 51  </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P0</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口</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ALE</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/EA    Psen</a:t>
              </a:r>
            </a:p>
          </p:txBody>
        </p:sp>
        <p:sp>
          <p:nvSpPr>
            <p:cNvPr id="96" name="Rectangle 97"/>
            <p:cNvSpPr>
              <a:spLocks noChangeArrowheads="1"/>
            </p:cNvSpPr>
            <p:nvPr/>
          </p:nvSpPr>
          <p:spPr bwMode="auto">
            <a:xfrm>
              <a:off x="411" y="3519"/>
              <a:ext cx="153" cy="56"/>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7" name="Line 98"/>
            <p:cNvSpPr>
              <a:spLocks noChangeShapeType="1"/>
            </p:cNvSpPr>
            <p:nvPr/>
          </p:nvSpPr>
          <p:spPr bwMode="auto">
            <a:xfrm>
              <a:off x="483" y="3186"/>
              <a:ext cx="0" cy="3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8" name="Line 99"/>
            <p:cNvSpPr>
              <a:spLocks noChangeShapeType="1"/>
            </p:cNvSpPr>
            <p:nvPr/>
          </p:nvSpPr>
          <p:spPr bwMode="auto">
            <a:xfrm>
              <a:off x="483" y="3186"/>
              <a:ext cx="1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grpSp>
      <p:sp>
        <p:nvSpPr>
          <p:cNvPr id="99" name="Rectangle 100"/>
          <p:cNvSpPr>
            <a:spLocks noChangeArrowheads="1"/>
          </p:cNvSpPr>
          <p:nvPr/>
        </p:nvSpPr>
        <p:spPr bwMode="auto">
          <a:xfrm>
            <a:off x="3698607" y="6069598"/>
            <a:ext cx="2749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注：</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#1</a:t>
            </a: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和</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#2</a:t>
            </a: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均为</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27256</a:t>
            </a:r>
          </a:p>
        </p:txBody>
      </p:sp>
    </p:spTree>
    <p:extLst>
      <p:ext uri="{BB962C8B-B14F-4D97-AF65-F5344CB8AC3E}">
        <p14:creationId xmlns:p14="http://schemas.microsoft.com/office/powerpoint/2010/main" val="21916504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766545" y="571501"/>
            <a:ext cx="774880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26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例</a:t>
            </a:r>
            <a:r>
              <a:rPr lang="en-US" altLang="zh-CN" sz="26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2600" kern="0"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a:t>
            </a:r>
            <a:r>
              <a:rPr lang="zh-CN" altLang="en-US" sz="26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26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MCS-51</a:t>
            </a:r>
            <a:r>
              <a:rPr lang="zh-CN" altLang="en-US" sz="2600" kern="0" dirty="0" smtClean="0">
                <a:solidFill>
                  <a:schemeClr val="tx1"/>
                </a:solidFill>
                <a:latin typeface="微软雅黑" panose="020B0503020204020204" pitchFamily="34" charset="-122"/>
                <a:ea typeface="微软雅黑" panose="020B0503020204020204" pitchFamily="34" charset="-122"/>
              </a:rPr>
              <a:t>与多个</a:t>
            </a:r>
            <a:r>
              <a:rPr lang="zh-CN" altLang="en-US" sz="26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 </a:t>
            </a:r>
            <a:r>
              <a:rPr lang="en-US" altLang="zh-CN" sz="2600" kern="0" dirty="0" smtClean="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rPr>
              <a:t>ROM</a:t>
            </a:r>
            <a:r>
              <a:rPr lang="zh-CN" altLang="en-US" sz="2600" kern="0" dirty="0" smtClean="0">
                <a:solidFill>
                  <a:schemeClr val="tx1"/>
                </a:solidFill>
                <a:latin typeface="微软雅黑" panose="020B0503020204020204" pitchFamily="34" charset="-122"/>
                <a:ea typeface="微软雅黑" panose="020B0503020204020204" pitchFamily="34" charset="-122"/>
              </a:rPr>
              <a:t>的连接（地址线全译码）</a:t>
            </a:r>
            <a:endParaRPr lang="zh-CN" altLang="en-US" sz="2600" kern="0" dirty="0">
              <a:solidFill>
                <a:schemeClr val="tx1"/>
              </a:solidFill>
              <a:latin typeface="微软雅黑" panose="020B0503020204020204" pitchFamily="34" charset="-122"/>
              <a:ea typeface="微软雅黑" panose="020B0503020204020204" pitchFamily="34" charset="-122"/>
            </a:endParaRPr>
          </a:p>
        </p:txBody>
      </p:sp>
      <p:sp>
        <p:nvSpPr>
          <p:cNvPr id="3" name="Rectangle 3"/>
          <p:cNvSpPr txBox="1">
            <a:spLocks noChangeArrowheads="1"/>
          </p:cNvSpPr>
          <p:nvPr/>
        </p:nvSpPr>
        <p:spPr bwMode="auto">
          <a:xfrm>
            <a:off x="608013" y="1201305"/>
            <a:ext cx="75533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若需要对</a:t>
            </a: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片以上的芯片扩展，可以通过</a:t>
            </a:r>
            <a:r>
              <a:rPr kumimoji="0" lang="zh-CN" altLang="en-US" sz="240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译码电路</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实现。</a:t>
            </a:r>
            <a:endPar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 name="Rectangle 4"/>
          <p:cNvSpPr>
            <a:spLocks noChangeArrowheads="1"/>
          </p:cNvSpPr>
          <p:nvPr/>
        </p:nvSpPr>
        <p:spPr bwMode="auto">
          <a:xfrm>
            <a:off x="711200" y="2039938"/>
            <a:ext cx="971550" cy="3429000"/>
          </a:xfrm>
          <a:prstGeom prst="rect">
            <a:avLst/>
          </a:prstGeom>
          <a:solidFill>
            <a:srgbClr val="CCFFFF"/>
          </a:solidFill>
          <a:ln w="25400">
            <a:solidFill>
              <a:srgbClr val="000000"/>
            </a:solidFill>
            <a:miter lim="800000"/>
            <a:headEnd/>
            <a:tailEnd/>
          </a:ln>
        </p:spPr>
        <p:txBody>
          <a:bodyPr wrap="none" lIns="18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Arial Unicode MS" panose="020B0604020202020204" pitchFamily="34" charset="-122"/>
                <a:cs typeface="Arial Unicode MS" panose="020B0604020202020204" pitchFamily="34" charset="-122"/>
              </a:rPr>
              <a:t>P2.7</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P2.6</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P2.5</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CC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P2.4</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P2.0</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P0</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口</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ALE</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Psen</a:t>
            </a:r>
          </a:p>
        </p:txBody>
      </p:sp>
      <p:sp>
        <p:nvSpPr>
          <p:cNvPr id="5" name="Rectangle 5"/>
          <p:cNvSpPr>
            <a:spLocks noChangeArrowheads="1"/>
          </p:cNvSpPr>
          <p:nvPr/>
        </p:nvSpPr>
        <p:spPr bwMode="auto">
          <a:xfrm>
            <a:off x="2811463" y="3740150"/>
            <a:ext cx="428625" cy="1300163"/>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6" name="Line 6"/>
          <p:cNvSpPr>
            <a:spLocks noChangeShapeType="1"/>
          </p:cNvSpPr>
          <p:nvPr/>
        </p:nvSpPr>
        <p:spPr bwMode="auto">
          <a:xfrm>
            <a:off x="3240088" y="3854450"/>
            <a:ext cx="47863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 name="Line 7"/>
          <p:cNvSpPr>
            <a:spLocks noChangeShapeType="1"/>
          </p:cNvSpPr>
          <p:nvPr/>
        </p:nvSpPr>
        <p:spPr bwMode="auto">
          <a:xfrm>
            <a:off x="3240088" y="3968750"/>
            <a:ext cx="47720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 name="Line 8"/>
          <p:cNvSpPr>
            <a:spLocks noChangeShapeType="1"/>
          </p:cNvSpPr>
          <p:nvPr/>
        </p:nvSpPr>
        <p:spPr bwMode="auto">
          <a:xfrm>
            <a:off x="3255963" y="4098925"/>
            <a:ext cx="47005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 name="Line 9"/>
          <p:cNvSpPr>
            <a:spLocks noChangeShapeType="1"/>
          </p:cNvSpPr>
          <p:nvPr/>
        </p:nvSpPr>
        <p:spPr bwMode="auto">
          <a:xfrm>
            <a:off x="3241675" y="4227513"/>
            <a:ext cx="47577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 name="Line 10"/>
          <p:cNvSpPr>
            <a:spLocks noChangeShapeType="1"/>
          </p:cNvSpPr>
          <p:nvPr/>
        </p:nvSpPr>
        <p:spPr bwMode="auto">
          <a:xfrm>
            <a:off x="3241675" y="4341813"/>
            <a:ext cx="48148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 name="Line 11"/>
          <p:cNvSpPr>
            <a:spLocks noChangeShapeType="1"/>
          </p:cNvSpPr>
          <p:nvPr/>
        </p:nvSpPr>
        <p:spPr bwMode="auto">
          <a:xfrm>
            <a:off x="3241675" y="4470400"/>
            <a:ext cx="47291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2" name="Line 12"/>
          <p:cNvSpPr>
            <a:spLocks noChangeShapeType="1"/>
          </p:cNvSpPr>
          <p:nvPr/>
        </p:nvSpPr>
        <p:spPr bwMode="auto">
          <a:xfrm>
            <a:off x="3241675" y="4584700"/>
            <a:ext cx="47148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 name="Line 13"/>
          <p:cNvSpPr>
            <a:spLocks noChangeShapeType="1"/>
          </p:cNvSpPr>
          <p:nvPr/>
        </p:nvSpPr>
        <p:spPr bwMode="auto">
          <a:xfrm>
            <a:off x="3255963" y="4699000"/>
            <a:ext cx="47005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 name="Line 14"/>
          <p:cNvSpPr>
            <a:spLocks noChangeShapeType="1"/>
          </p:cNvSpPr>
          <p:nvPr/>
        </p:nvSpPr>
        <p:spPr bwMode="auto">
          <a:xfrm>
            <a:off x="1660525" y="3289300"/>
            <a:ext cx="64436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 name="Line 15"/>
          <p:cNvSpPr>
            <a:spLocks noChangeShapeType="1"/>
          </p:cNvSpPr>
          <p:nvPr/>
        </p:nvSpPr>
        <p:spPr bwMode="auto">
          <a:xfrm>
            <a:off x="1665288" y="3355975"/>
            <a:ext cx="64150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 name="Line 16"/>
          <p:cNvSpPr>
            <a:spLocks noChangeShapeType="1"/>
          </p:cNvSpPr>
          <p:nvPr/>
        </p:nvSpPr>
        <p:spPr bwMode="auto">
          <a:xfrm>
            <a:off x="1665288" y="3427413"/>
            <a:ext cx="64436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7" name="Line 17"/>
          <p:cNvSpPr>
            <a:spLocks noChangeShapeType="1"/>
          </p:cNvSpPr>
          <p:nvPr/>
        </p:nvSpPr>
        <p:spPr bwMode="auto">
          <a:xfrm>
            <a:off x="1674813" y="3494088"/>
            <a:ext cx="64293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8" name="Line 18"/>
          <p:cNvSpPr>
            <a:spLocks noChangeShapeType="1"/>
          </p:cNvSpPr>
          <p:nvPr/>
        </p:nvSpPr>
        <p:spPr bwMode="auto">
          <a:xfrm>
            <a:off x="1665288" y="3560763"/>
            <a:ext cx="63722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9" name="Line 19"/>
          <p:cNvSpPr>
            <a:spLocks noChangeShapeType="1"/>
          </p:cNvSpPr>
          <p:nvPr/>
        </p:nvSpPr>
        <p:spPr bwMode="auto">
          <a:xfrm>
            <a:off x="1668463" y="3840163"/>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0" name="Line 20"/>
          <p:cNvSpPr>
            <a:spLocks noChangeShapeType="1"/>
          </p:cNvSpPr>
          <p:nvPr/>
        </p:nvSpPr>
        <p:spPr bwMode="auto">
          <a:xfrm>
            <a:off x="1670050" y="3984625"/>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1" name="Line 21"/>
          <p:cNvSpPr>
            <a:spLocks noChangeShapeType="1"/>
          </p:cNvSpPr>
          <p:nvPr/>
        </p:nvSpPr>
        <p:spPr bwMode="auto">
          <a:xfrm>
            <a:off x="1670050" y="4113213"/>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2" name="Line 22"/>
          <p:cNvSpPr>
            <a:spLocks noChangeShapeType="1"/>
          </p:cNvSpPr>
          <p:nvPr/>
        </p:nvSpPr>
        <p:spPr bwMode="auto">
          <a:xfrm>
            <a:off x="1670050" y="4227513"/>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3" name="Line 23"/>
          <p:cNvSpPr>
            <a:spLocks noChangeShapeType="1"/>
          </p:cNvSpPr>
          <p:nvPr/>
        </p:nvSpPr>
        <p:spPr bwMode="auto">
          <a:xfrm>
            <a:off x="1670050" y="4356100"/>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4" name="Line 24"/>
          <p:cNvSpPr>
            <a:spLocks noChangeShapeType="1"/>
          </p:cNvSpPr>
          <p:nvPr/>
        </p:nvSpPr>
        <p:spPr bwMode="auto">
          <a:xfrm>
            <a:off x="1670050" y="4484688"/>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 name="Line 25"/>
          <p:cNvSpPr>
            <a:spLocks noChangeShapeType="1"/>
          </p:cNvSpPr>
          <p:nvPr/>
        </p:nvSpPr>
        <p:spPr bwMode="auto">
          <a:xfrm>
            <a:off x="1684338" y="4598988"/>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 name="Line 26"/>
          <p:cNvSpPr>
            <a:spLocks noChangeShapeType="1"/>
          </p:cNvSpPr>
          <p:nvPr/>
        </p:nvSpPr>
        <p:spPr bwMode="auto">
          <a:xfrm>
            <a:off x="1655763" y="4713288"/>
            <a:ext cx="1143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 name="Line 27"/>
          <p:cNvSpPr>
            <a:spLocks noChangeShapeType="1"/>
          </p:cNvSpPr>
          <p:nvPr/>
        </p:nvSpPr>
        <p:spPr bwMode="auto">
          <a:xfrm>
            <a:off x="1682750" y="5211763"/>
            <a:ext cx="62865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28" name="Line 28"/>
          <p:cNvSpPr>
            <a:spLocks noChangeShapeType="1"/>
          </p:cNvSpPr>
          <p:nvPr/>
        </p:nvSpPr>
        <p:spPr bwMode="auto">
          <a:xfrm flipV="1">
            <a:off x="1668463" y="4940300"/>
            <a:ext cx="1128712" cy="0"/>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29" name="Rectangle 29"/>
          <p:cNvSpPr>
            <a:spLocks noChangeArrowheads="1"/>
          </p:cNvSpPr>
          <p:nvPr/>
        </p:nvSpPr>
        <p:spPr bwMode="auto">
          <a:xfrm>
            <a:off x="3584575" y="1998663"/>
            <a:ext cx="928688" cy="3633787"/>
          </a:xfrm>
          <a:prstGeom prst="rect">
            <a:avLst/>
          </a:prstGeom>
          <a:solidFill>
            <a:srgbClr val="BBE0E3"/>
          </a:solidFill>
          <a:ln w="25400">
            <a:solidFill>
              <a:srgbClr val="000000"/>
            </a:solidFill>
            <a:miter lim="800000"/>
            <a:headEnd/>
            <a:tailEnd/>
          </a:ln>
        </p:spPr>
        <p:txBody>
          <a:bodyPr wrap="none" lIns="54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/CE0</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A12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A8</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A7</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8K</a:t>
            </a:r>
            <a:r>
              <a:rPr kumimoji="0" lang="en-US" altLang="zh-CN" sz="2000" b="1"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8</a:t>
            </a:r>
            <a:endParaRPr kumimoji="0" lang="ru-RU"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A0</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/OE1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O0</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O7</a:t>
            </a:r>
          </a:p>
        </p:txBody>
      </p:sp>
      <p:sp>
        <p:nvSpPr>
          <p:cNvPr id="30" name="Rectangle 30"/>
          <p:cNvSpPr>
            <a:spLocks noChangeArrowheads="1"/>
          </p:cNvSpPr>
          <p:nvPr/>
        </p:nvSpPr>
        <p:spPr bwMode="auto">
          <a:xfrm>
            <a:off x="2425700" y="5283200"/>
            <a:ext cx="1085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74LS373</a:t>
            </a:r>
          </a:p>
        </p:txBody>
      </p:sp>
      <p:sp>
        <p:nvSpPr>
          <p:cNvPr id="31" name="Line 31"/>
          <p:cNvSpPr>
            <a:spLocks noChangeShapeType="1"/>
          </p:cNvSpPr>
          <p:nvPr/>
        </p:nvSpPr>
        <p:spPr bwMode="auto">
          <a:xfrm>
            <a:off x="1935163" y="4711700"/>
            <a:ext cx="0" cy="1733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2" name="Line 32"/>
          <p:cNvSpPr>
            <a:spLocks noChangeShapeType="1"/>
          </p:cNvSpPr>
          <p:nvPr/>
        </p:nvSpPr>
        <p:spPr bwMode="auto">
          <a:xfrm>
            <a:off x="2001838" y="4602163"/>
            <a:ext cx="0" cy="1781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3" name="Line 33"/>
          <p:cNvSpPr>
            <a:spLocks noChangeShapeType="1"/>
          </p:cNvSpPr>
          <p:nvPr/>
        </p:nvSpPr>
        <p:spPr bwMode="auto">
          <a:xfrm>
            <a:off x="2058988" y="4478338"/>
            <a:ext cx="0" cy="1828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4" name="Line 34"/>
          <p:cNvSpPr>
            <a:spLocks noChangeShapeType="1"/>
          </p:cNvSpPr>
          <p:nvPr/>
        </p:nvSpPr>
        <p:spPr bwMode="auto">
          <a:xfrm>
            <a:off x="2125663" y="4354513"/>
            <a:ext cx="0" cy="1905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5" name="Line 35"/>
          <p:cNvSpPr>
            <a:spLocks noChangeShapeType="1"/>
          </p:cNvSpPr>
          <p:nvPr/>
        </p:nvSpPr>
        <p:spPr bwMode="auto">
          <a:xfrm flipH="1">
            <a:off x="2192338" y="4240213"/>
            <a:ext cx="0" cy="1952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6" name="Line 36"/>
          <p:cNvSpPr>
            <a:spLocks noChangeShapeType="1"/>
          </p:cNvSpPr>
          <p:nvPr/>
        </p:nvSpPr>
        <p:spPr bwMode="auto">
          <a:xfrm>
            <a:off x="2268538" y="4106863"/>
            <a:ext cx="0" cy="1981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7" name="Line 37"/>
          <p:cNvSpPr>
            <a:spLocks noChangeShapeType="1"/>
          </p:cNvSpPr>
          <p:nvPr/>
        </p:nvSpPr>
        <p:spPr bwMode="auto">
          <a:xfrm>
            <a:off x="2335213" y="3992563"/>
            <a:ext cx="0" cy="2038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8" name="Line 38"/>
          <p:cNvSpPr>
            <a:spLocks noChangeShapeType="1"/>
          </p:cNvSpPr>
          <p:nvPr/>
        </p:nvSpPr>
        <p:spPr bwMode="auto">
          <a:xfrm>
            <a:off x="2401888" y="3840163"/>
            <a:ext cx="0" cy="2114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9" name="Line 39"/>
          <p:cNvSpPr>
            <a:spLocks noChangeShapeType="1"/>
          </p:cNvSpPr>
          <p:nvPr/>
        </p:nvSpPr>
        <p:spPr bwMode="auto">
          <a:xfrm flipV="1">
            <a:off x="2401888" y="5964238"/>
            <a:ext cx="5905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0" name="Line 40"/>
          <p:cNvSpPr>
            <a:spLocks noChangeShapeType="1"/>
          </p:cNvSpPr>
          <p:nvPr/>
        </p:nvSpPr>
        <p:spPr bwMode="auto">
          <a:xfrm>
            <a:off x="2325688" y="6030913"/>
            <a:ext cx="59150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1" name="Line 41"/>
          <p:cNvSpPr>
            <a:spLocks noChangeShapeType="1"/>
          </p:cNvSpPr>
          <p:nvPr/>
        </p:nvSpPr>
        <p:spPr bwMode="auto">
          <a:xfrm flipV="1">
            <a:off x="2278063" y="6097588"/>
            <a:ext cx="58578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2" name="Line 42"/>
          <p:cNvSpPr>
            <a:spLocks noChangeShapeType="1"/>
          </p:cNvSpPr>
          <p:nvPr/>
        </p:nvSpPr>
        <p:spPr bwMode="auto">
          <a:xfrm>
            <a:off x="2192338" y="6183313"/>
            <a:ext cx="5867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3" name="Line 43"/>
          <p:cNvSpPr>
            <a:spLocks noChangeShapeType="1"/>
          </p:cNvSpPr>
          <p:nvPr/>
        </p:nvSpPr>
        <p:spPr bwMode="auto">
          <a:xfrm>
            <a:off x="2125663" y="6249988"/>
            <a:ext cx="58959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4" name="Line 44"/>
          <p:cNvSpPr>
            <a:spLocks noChangeShapeType="1"/>
          </p:cNvSpPr>
          <p:nvPr/>
        </p:nvSpPr>
        <p:spPr bwMode="auto">
          <a:xfrm>
            <a:off x="2058988" y="6316663"/>
            <a:ext cx="5867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5" name="Line 45"/>
          <p:cNvSpPr>
            <a:spLocks noChangeShapeType="1"/>
          </p:cNvSpPr>
          <p:nvPr/>
        </p:nvSpPr>
        <p:spPr bwMode="auto">
          <a:xfrm>
            <a:off x="2001838" y="6383338"/>
            <a:ext cx="58578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6" name="Line 46"/>
          <p:cNvSpPr>
            <a:spLocks noChangeShapeType="1"/>
          </p:cNvSpPr>
          <p:nvPr/>
        </p:nvSpPr>
        <p:spPr bwMode="auto">
          <a:xfrm>
            <a:off x="1935163" y="6450013"/>
            <a:ext cx="58102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7" name="Line 47"/>
          <p:cNvSpPr>
            <a:spLocks noChangeShapeType="1"/>
          </p:cNvSpPr>
          <p:nvPr/>
        </p:nvSpPr>
        <p:spPr bwMode="auto">
          <a:xfrm flipH="1">
            <a:off x="5773738" y="5668963"/>
            <a:ext cx="0" cy="276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8" name="Line 48"/>
          <p:cNvSpPr>
            <a:spLocks noChangeShapeType="1"/>
          </p:cNvSpPr>
          <p:nvPr/>
        </p:nvSpPr>
        <p:spPr bwMode="auto">
          <a:xfrm>
            <a:off x="5707063" y="5659438"/>
            <a:ext cx="0" cy="352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9" name="Line 49"/>
          <p:cNvSpPr>
            <a:spLocks noChangeShapeType="1"/>
          </p:cNvSpPr>
          <p:nvPr/>
        </p:nvSpPr>
        <p:spPr bwMode="auto">
          <a:xfrm flipH="1">
            <a:off x="5621338" y="5659438"/>
            <a:ext cx="0" cy="438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0" name="Line 50"/>
          <p:cNvSpPr>
            <a:spLocks noChangeShapeType="1"/>
          </p:cNvSpPr>
          <p:nvPr/>
        </p:nvSpPr>
        <p:spPr bwMode="auto">
          <a:xfrm>
            <a:off x="4373563" y="5645150"/>
            <a:ext cx="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1" name="Line 51"/>
          <p:cNvSpPr>
            <a:spLocks noChangeShapeType="1"/>
          </p:cNvSpPr>
          <p:nvPr/>
        </p:nvSpPr>
        <p:spPr bwMode="auto">
          <a:xfrm>
            <a:off x="4297363" y="5654675"/>
            <a:ext cx="0" cy="3714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2" name="Line 52"/>
          <p:cNvSpPr>
            <a:spLocks noChangeShapeType="1"/>
          </p:cNvSpPr>
          <p:nvPr/>
        </p:nvSpPr>
        <p:spPr bwMode="auto">
          <a:xfrm>
            <a:off x="4202113" y="5635625"/>
            <a:ext cx="0" cy="4476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3" name="Line 53"/>
          <p:cNvSpPr>
            <a:spLocks noChangeShapeType="1"/>
          </p:cNvSpPr>
          <p:nvPr/>
        </p:nvSpPr>
        <p:spPr bwMode="auto">
          <a:xfrm>
            <a:off x="4106863" y="5654675"/>
            <a:ext cx="0" cy="523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4" name="Line 54"/>
          <p:cNvSpPr>
            <a:spLocks noChangeShapeType="1"/>
          </p:cNvSpPr>
          <p:nvPr/>
        </p:nvSpPr>
        <p:spPr bwMode="auto">
          <a:xfrm>
            <a:off x="4011613" y="5645150"/>
            <a:ext cx="0" cy="590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5" name="Line 55"/>
          <p:cNvSpPr>
            <a:spLocks noChangeShapeType="1"/>
          </p:cNvSpPr>
          <p:nvPr/>
        </p:nvSpPr>
        <p:spPr bwMode="auto">
          <a:xfrm>
            <a:off x="3906838" y="5645150"/>
            <a:ext cx="0" cy="657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6" name="Line 56"/>
          <p:cNvSpPr>
            <a:spLocks noChangeShapeType="1"/>
          </p:cNvSpPr>
          <p:nvPr/>
        </p:nvSpPr>
        <p:spPr bwMode="auto">
          <a:xfrm>
            <a:off x="3802063" y="5635625"/>
            <a:ext cx="0"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7" name="Line 57"/>
          <p:cNvSpPr>
            <a:spLocks noChangeShapeType="1"/>
          </p:cNvSpPr>
          <p:nvPr/>
        </p:nvSpPr>
        <p:spPr bwMode="auto">
          <a:xfrm>
            <a:off x="3706813" y="5645150"/>
            <a:ext cx="0" cy="790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8" name="Line 58"/>
          <p:cNvSpPr>
            <a:spLocks noChangeShapeType="1"/>
          </p:cNvSpPr>
          <p:nvPr/>
        </p:nvSpPr>
        <p:spPr bwMode="auto">
          <a:xfrm flipV="1">
            <a:off x="5545138" y="5678488"/>
            <a:ext cx="0" cy="495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9" name="Line 59"/>
          <p:cNvSpPr>
            <a:spLocks noChangeShapeType="1"/>
          </p:cNvSpPr>
          <p:nvPr/>
        </p:nvSpPr>
        <p:spPr bwMode="auto">
          <a:xfrm>
            <a:off x="5468938" y="5678488"/>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0" name="Line 60"/>
          <p:cNvSpPr>
            <a:spLocks noChangeShapeType="1"/>
          </p:cNvSpPr>
          <p:nvPr/>
        </p:nvSpPr>
        <p:spPr bwMode="auto">
          <a:xfrm>
            <a:off x="5392738" y="5678488"/>
            <a:ext cx="0" cy="619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1" name="Line 61"/>
          <p:cNvSpPr>
            <a:spLocks noChangeShapeType="1"/>
          </p:cNvSpPr>
          <p:nvPr/>
        </p:nvSpPr>
        <p:spPr bwMode="auto">
          <a:xfrm flipH="1">
            <a:off x="5307013" y="5678488"/>
            <a:ext cx="0" cy="685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2" name="Line 62"/>
          <p:cNvSpPr>
            <a:spLocks noChangeShapeType="1"/>
          </p:cNvSpPr>
          <p:nvPr/>
        </p:nvSpPr>
        <p:spPr bwMode="auto">
          <a:xfrm>
            <a:off x="5211763" y="5678488"/>
            <a:ext cx="0" cy="7524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3" name="Oval 63"/>
          <p:cNvSpPr>
            <a:spLocks noChangeArrowheads="1"/>
          </p:cNvSpPr>
          <p:nvPr/>
        </p:nvSpPr>
        <p:spPr bwMode="auto">
          <a:xfrm>
            <a:off x="3697288" y="6416675"/>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64" name="Oval 64"/>
          <p:cNvSpPr>
            <a:spLocks noChangeArrowheads="1"/>
          </p:cNvSpPr>
          <p:nvPr/>
        </p:nvSpPr>
        <p:spPr bwMode="auto">
          <a:xfrm>
            <a:off x="3789363" y="6346825"/>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65" name="Oval 65"/>
          <p:cNvSpPr>
            <a:spLocks noChangeArrowheads="1"/>
          </p:cNvSpPr>
          <p:nvPr/>
        </p:nvSpPr>
        <p:spPr bwMode="auto">
          <a:xfrm>
            <a:off x="3884613" y="6270625"/>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66" name="Oval 66"/>
          <p:cNvSpPr>
            <a:spLocks noChangeArrowheads="1"/>
          </p:cNvSpPr>
          <p:nvPr/>
        </p:nvSpPr>
        <p:spPr bwMode="auto">
          <a:xfrm>
            <a:off x="3989388" y="6223000"/>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67" name="Oval 67"/>
          <p:cNvSpPr>
            <a:spLocks noChangeArrowheads="1"/>
          </p:cNvSpPr>
          <p:nvPr/>
        </p:nvSpPr>
        <p:spPr bwMode="auto">
          <a:xfrm>
            <a:off x="4094163" y="6137275"/>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68" name="Oval 68"/>
          <p:cNvSpPr>
            <a:spLocks noChangeArrowheads="1"/>
          </p:cNvSpPr>
          <p:nvPr/>
        </p:nvSpPr>
        <p:spPr bwMode="auto">
          <a:xfrm>
            <a:off x="4179888" y="6051550"/>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69" name="Oval 69"/>
          <p:cNvSpPr>
            <a:spLocks noChangeArrowheads="1"/>
          </p:cNvSpPr>
          <p:nvPr/>
        </p:nvSpPr>
        <p:spPr bwMode="auto">
          <a:xfrm>
            <a:off x="4275138" y="5984875"/>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0" name="Oval 70"/>
          <p:cNvSpPr>
            <a:spLocks noChangeArrowheads="1"/>
          </p:cNvSpPr>
          <p:nvPr/>
        </p:nvSpPr>
        <p:spPr bwMode="auto">
          <a:xfrm>
            <a:off x="4360863" y="5937250"/>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1" name="Oval 71"/>
          <p:cNvSpPr>
            <a:spLocks noChangeArrowheads="1"/>
          </p:cNvSpPr>
          <p:nvPr/>
        </p:nvSpPr>
        <p:spPr bwMode="auto">
          <a:xfrm>
            <a:off x="2389188" y="3827463"/>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2" name="Oval 72"/>
          <p:cNvSpPr>
            <a:spLocks noChangeArrowheads="1"/>
          </p:cNvSpPr>
          <p:nvPr/>
        </p:nvSpPr>
        <p:spPr bwMode="auto">
          <a:xfrm>
            <a:off x="2322513" y="3970338"/>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3" name="Oval 73"/>
          <p:cNvSpPr>
            <a:spLocks noChangeArrowheads="1"/>
          </p:cNvSpPr>
          <p:nvPr/>
        </p:nvSpPr>
        <p:spPr bwMode="auto">
          <a:xfrm>
            <a:off x="2246313" y="4084638"/>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4" name="Oval 74"/>
          <p:cNvSpPr>
            <a:spLocks noChangeArrowheads="1"/>
          </p:cNvSpPr>
          <p:nvPr/>
        </p:nvSpPr>
        <p:spPr bwMode="auto">
          <a:xfrm>
            <a:off x="2170113" y="4208463"/>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5" name="Oval 75"/>
          <p:cNvSpPr>
            <a:spLocks noChangeArrowheads="1"/>
          </p:cNvSpPr>
          <p:nvPr/>
        </p:nvSpPr>
        <p:spPr bwMode="auto">
          <a:xfrm>
            <a:off x="2103438" y="4341813"/>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6" name="Oval 76"/>
          <p:cNvSpPr>
            <a:spLocks noChangeArrowheads="1"/>
          </p:cNvSpPr>
          <p:nvPr/>
        </p:nvSpPr>
        <p:spPr bwMode="auto">
          <a:xfrm>
            <a:off x="2036763" y="4456113"/>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7" name="Oval 77"/>
          <p:cNvSpPr>
            <a:spLocks noChangeArrowheads="1"/>
          </p:cNvSpPr>
          <p:nvPr/>
        </p:nvSpPr>
        <p:spPr bwMode="auto">
          <a:xfrm>
            <a:off x="1989138" y="4570413"/>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8" name="Oval 78"/>
          <p:cNvSpPr>
            <a:spLocks noChangeArrowheads="1"/>
          </p:cNvSpPr>
          <p:nvPr/>
        </p:nvSpPr>
        <p:spPr bwMode="auto">
          <a:xfrm>
            <a:off x="1912938" y="4694238"/>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79" name="Rectangle 79"/>
          <p:cNvSpPr>
            <a:spLocks noChangeArrowheads="1"/>
          </p:cNvSpPr>
          <p:nvPr/>
        </p:nvSpPr>
        <p:spPr bwMode="auto">
          <a:xfrm>
            <a:off x="2068513" y="2039938"/>
            <a:ext cx="557212" cy="1181100"/>
          </a:xfrm>
          <a:prstGeom prst="rect">
            <a:avLst/>
          </a:prstGeom>
          <a:solidFill>
            <a:srgbClr val="BBE0E3"/>
          </a:solidFill>
          <a:ln w="25400">
            <a:solidFill>
              <a:srgbClr val="000000"/>
            </a:solidFill>
            <a:miter lim="800000"/>
            <a:headEnd/>
            <a:tailEnd/>
          </a:ln>
        </p:spPr>
        <p:txBody>
          <a:bodyPr wrap="none" lIns="18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C  </a:t>
            </a: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y7</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B</a:t>
            </a:r>
          </a:p>
          <a:p>
            <a:pPr marL="0" marR="0" lvl="0" indent="0" defTabSz="914400" eaLnBrk="1" fontAlgn="base" latinLnBrk="0" hangingPunct="1">
              <a:lnSpc>
                <a:spcPct val="7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a:t>
            </a:r>
          </a:p>
          <a:p>
            <a:pPr marL="0" marR="0" lvl="0" indent="0" defTabSz="914400" eaLnBrk="1" fontAlgn="base" latinLnBrk="0" hangingPunct="1">
              <a:lnSpc>
                <a:spcPct val="4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base" latinLnBrk="0" hangingPunct="1">
              <a:lnSpc>
                <a:spcPct val="80000"/>
              </a:lnSpc>
              <a:spcBef>
                <a:spcPct val="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base" latinLnBrk="0" hangingPunct="1">
              <a:lnSpc>
                <a:spcPct val="70000"/>
              </a:lnSpc>
              <a:spcBef>
                <a:spcPct val="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y0</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80" name="Rectangle 80"/>
          <p:cNvSpPr>
            <a:spLocks noChangeArrowheads="1"/>
          </p:cNvSpPr>
          <p:nvPr/>
        </p:nvSpPr>
        <p:spPr bwMode="auto">
          <a:xfrm>
            <a:off x="5024438" y="2014538"/>
            <a:ext cx="928687" cy="3633787"/>
          </a:xfrm>
          <a:prstGeom prst="rect">
            <a:avLst/>
          </a:prstGeom>
          <a:solidFill>
            <a:srgbClr val="BBE0E3"/>
          </a:solidFill>
          <a:ln w="25400">
            <a:solidFill>
              <a:srgbClr val="000000"/>
            </a:solidFill>
            <a:miter lim="800000"/>
            <a:headEnd/>
            <a:tailEnd/>
          </a:ln>
        </p:spPr>
        <p:txBody>
          <a:bodyPr wrap="none" lIns="54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/CE1</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A12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A8</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A7</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8K×8</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A0</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/OE1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O0</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O7</a:t>
            </a:r>
          </a:p>
        </p:txBody>
      </p:sp>
      <p:sp>
        <p:nvSpPr>
          <p:cNvPr id="81" name="Rectangle 81"/>
          <p:cNvSpPr>
            <a:spLocks noChangeArrowheads="1"/>
          </p:cNvSpPr>
          <p:nvPr/>
        </p:nvSpPr>
        <p:spPr bwMode="auto">
          <a:xfrm>
            <a:off x="7586663" y="2000250"/>
            <a:ext cx="928687" cy="3633788"/>
          </a:xfrm>
          <a:prstGeom prst="rect">
            <a:avLst/>
          </a:prstGeom>
          <a:solidFill>
            <a:srgbClr val="BBE0E3"/>
          </a:solidFill>
          <a:ln w="25400">
            <a:solidFill>
              <a:srgbClr val="000000"/>
            </a:solidFill>
            <a:miter lim="800000"/>
            <a:headEnd/>
            <a:tailEnd/>
          </a:ln>
        </p:spPr>
        <p:txBody>
          <a:bodyPr wrap="none" lIns="54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/CE7</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A12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A8</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A7</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8K×8</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A0</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/OE1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O0</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O7</a:t>
            </a:r>
          </a:p>
        </p:txBody>
      </p:sp>
      <p:sp>
        <p:nvSpPr>
          <p:cNvPr id="82" name="Line 82"/>
          <p:cNvSpPr>
            <a:spLocks noChangeShapeType="1"/>
          </p:cNvSpPr>
          <p:nvPr/>
        </p:nvSpPr>
        <p:spPr bwMode="auto">
          <a:xfrm flipH="1">
            <a:off x="8313738" y="5656263"/>
            <a:ext cx="0" cy="276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3" name="Line 83"/>
          <p:cNvSpPr>
            <a:spLocks noChangeShapeType="1"/>
          </p:cNvSpPr>
          <p:nvPr/>
        </p:nvSpPr>
        <p:spPr bwMode="auto">
          <a:xfrm>
            <a:off x="8247063" y="5646738"/>
            <a:ext cx="0" cy="352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4" name="Line 84"/>
          <p:cNvSpPr>
            <a:spLocks noChangeShapeType="1"/>
          </p:cNvSpPr>
          <p:nvPr/>
        </p:nvSpPr>
        <p:spPr bwMode="auto">
          <a:xfrm flipH="1">
            <a:off x="8161338" y="5646738"/>
            <a:ext cx="0" cy="438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5" name="Line 85"/>
          <p:cNvSpPr>
            <a:spLocks noChangeShapeType="1"/>
          </p:cNvSpPr>
          <p:nvPr/>
        </p:nvSpPr>
        <p:spPr bwMode="auto">
          <a:xfrm flipV="1">
            <a:off x="8085138" y="5665788"/>
            <a:ext cx="0" cy="495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6" name="Line 86"/>
          <p:cNvSpPr>
            <a:spLocks noChangeShapeType="1"/>
          </p:cNvSpPr>
          <p:nvPr/>
        </p:nvSpPr>
        <p:spPr bwMode="auto">
          <a:xfrm>
            <a:off x="8008938" y="5665788"/>
            <a:ext cx="0" cy="561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7" name="Line 87"/>
          <p:cNvSpPr>
            <a:spLocks noChangeShapeType="1"/>
          </p:cNvSpPr>
          <p:nvPr/>
        </p:nvSpPr>
        <p:spPr bwMode="auto">
          <a:xfrm>
            <a:off x="7932738" y="5665788"/>
            <a:ext cx="0" cy="619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8" name="Line 88"/>
          <p:cNvSpPr>
            <a:spLocks noChangeShapeType="1"/>
          </p:cNvSpPr>
          <p:nvPr/>
        </p:nvSpPr>
        <p:spPr bwMode="auto">
          <a:xfrm flipH="1">
            <a:off x="7847013" y="5665788"/>
            <a:ext cx="0" cy="685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9" name="Line 89"/>
          <p:cNvSpPr>
            <a:spLocks noChangeShapeType="1"/>
          </p:cNvSpPr>
          <p:nvPr/>
        </p:nvSpPr>
        <p:spPr bwMode="auto">
          <a:xfrm>
            <a:off x="7751763" y="5665788"/>
            <a:ext cx="0" cy="7524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0" name="Rectangle 90"/>
          <p:cNvSpPr>
            <a:spLocks noChangeArrowheads="1"/>
          </p:cNvSpPr>
          <p:nvPr/>
        </p:nvSpPr>
        <p:spPr bwMode="auto">
          <a:xfrm>
            <a:off x="539750" y="1736725"/>
            <a:ext cx="12858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MCS–51</a:t>
            </a:r>
          </a:p>
        </p:txBody>
      </p:sp>
      <p:sp>
        <p:nvSpPr>
          <p:cNvPr id="91" name="Oval 91"/>
          <p:cNvSpPr>
            <a:spLocks noChangeArrowheads="1"/>
          </p:cNvSpPr>
          <p:nvPr/>
        </p:nvSpPr>
        <p:spPr bwMode="auto">
          <a:xfrm>
            <a:off x="2625725" y="2101850"/>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2" name="Oval 92"/>
          <p:cNvSpPr>
            <a:spLocks noChangeArrowheads="1"/>
          </p:cNvSpPr>
          <p:nvPr/>
        </p:nvSpPr>
        <p:spPr bwMode="auto">
          <a:xfrm>
            <a:off x="2625725" y="2244725"/>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3" name="Oval 93"/>
          <p:cNvSpPr>
            <a:spLocks noChangeArrowheads="1"/>
          </p:cNvSpPr>
          <p:nvPr/>
        </p:nvSpPr>
        <p:spPr bwMode="auto">
          <a:xfrm>
            <a:off x="2625725" y="238918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4" name="Oval 94"/>
          <p:cNvSpPr>
            <a:spLocks noChangeArrowheads="1"/>
          </p:cNvSpPr>
          <p:nvPr/>
        </p:nvSpPr>
        <p:spPr bwMode="auto">
          <a:xfrm>
            <a:off x="2625725" y="2533650"/>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5" name="Oval 95"/>
          <p:cNvSpPr>
            <a:spLocks noChangeArrowheads="1"/>
          </p:cNvSpPr>
          <p:nvPr/>
        </p:nvSpPr>
        <p:spPr bwMode="auto">
          <a:xfrm>
            <a:off x="2625725" y="2676525"/>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6" name="Oval 96"/>
          <p:cNvSpPr>
            <a:spLocks noChangeArrowheads="1"/>
          </p:cNvSpPr>
          <p:nvPr/>
        </p:nvSpPr>
        <p:spPr bwMode="auto">
          <a:xfrm>
            <a:off x="2625725" y="282098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7" name="Oval 97"/>
          <p:cNvSpPr>
            <a:spLocks noChangeArrowheads="1"/>
          </p:cNvSpPr>
          <p:nvPr/>
        </p:nvSpPr>
        <p:spPr bwMode="auto">
          <a:xfrm>
            <a:off x="2625725" y="2965450"/>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8" name="Oval 98"/>
          <p:cNvSpPr>
            <a:spLocks noChangeArrowheads="1"/>
          </p:cNvSpPr>
          <p:nvPr/>
        </p:nvSpPr>
        <p:spPr bwMode="auto">
          <a:xfrm>
            <a:off x="2625725" y="3109913"/>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9" name="Line 99"/>
          <p:cNvSpPr>
            <a:spLocks noChangeShapeType="1"/>
          </p:cNvSpPr>
          <p:nvPr/>
        </p:nvSpPr>
        <p:spPr bwMode="auto">
          <a:xfrm>
            <a:off x="1689100" y="2173288"/>
            <a:ext cx="360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0" name="Line 100"/>
          <p:cNvSpPr>
            <a:spLocks noChangeShapeType="1"/>
          </p:cNvSpPr>
          <p:nvPr/>
        </p:nvSpPr>
        <p:spPr bwMode="auto">
          <a:xfrm>
            <a:off x="1689100" y="2460625"/>
            <a:ext cx="360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1" name="Line 101"/>
          <p:cNvSpPr>
            <a:spLocks noChangeShapeType="1"/>
          </p:cNvSpPr>
          <p:nvPr/>
        </p:nvSpPr>
        <p:spPr bwMode="auto">
          <a:xfrm>
            <a:off x="1689100" y="2749550"/>
            <a:ext cx="360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2" name="Line 102"/>
          <p:cNvSpPr>
            <a:spLocks noChangeShapeType="1"/>
          </p:cNvSpPr>
          <p:nvPr/>
        </p:nvSpPr>
        <p:spPr bwMode="auto">
          <a:xfrm>
            <a:off x="2697163" y="3181350"/>
            <a:ext cx="504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3" name="Line 103"/>
          <p:cNvSpPr>
            <a:spLocks noChangeShapeType="1"/>
          </p:cNvSpPr>
          <p:nvPr/>
        </p:nvSpPr>
        <p:spPr bwMode="auto">
          <a:xfrm flipV="1">
            <a:off x="3201988" y="2460625"/>
            <a:ext cx="0" cy="720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4" name="Line 104"/>
          <p:cNvSpPr>
            <a:spLocks noChangeShapeType="1"/>
          </p:cNvSpPr>
          <p:nvPr/>
        </p:nvSpPr>
        <p:spPr bwMode="auto">
          <a:xfrm>
            <a:off x="3201988" y="2460625"/>
            <a:ext cx="3603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5" name="Oval 105"/>
          <p:cNvSpPr>
            <a:spLocks noChangeArrowheads="1"/>
          </p:cNvSpPr>
          <p:nvPr/>
        </p:nvSpPr>
        <p:spPr bwMode="auto">
          <a:xfrm>
            <a:off x="3511550" y="2424113"/>
            <a:ext cx="73025" cy="73025"/>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06" name="Oval 106"/>
          <p:cNvSpPr>
            <a:spLocks noChangeArrowheads="1"/>
          </p:cNvSpPr>
          <p:nvPr/>
        </p:nvSpPr>
        <p:spPr bwMode="auto">
          <a:xfrm>
            <a:off x="4951413" y="2424113"/>
            <a:ext cx="73025" cy="73025"/>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07" name="Oval 107"/>
          <p:cNvSpPr>
            <a:spLocks noChangeArrowheads="1"/>
          </p:cNvSpPr>
          <p:nvPr/>
        </p:nvSpPr>
        <p:spPr bwMode="auto">
          <a:xfrm>
            <a:off x="7513638" y="2424113"/>
            <a:ext cx="73025" cy="73025"/>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08" name="Line 108"/>
          <p:cNvSpPr>
            <a:spLocks noChangeShapeType="1"/>
          </p:cNvSpPr>
          <p:nvPr/>
        </p:nvSpPr>
        <p:spPr bwMode="auto">
          <a:xfrm>
            <a:off x="2728913" y="3016250"/>
            <a:ext cx="8556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9" name="Line 109"/>
          <p:cNvSpPr>
            <a:spLocks noChangeShapeType="1"/>
          </p:cNvSpPr>
          <p:nvPr/>
        </p:nvSpPr>
        <p:spPr bwMode="auto">
          <a:xfrm flipV="1">
            <a:off x="4849813" y="2460625"/>
            <a:ext cx="0" cy="584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0" name="Line 110"/>
          <p:cNvSpPr>
            <a:spLocks noChangeShapeType="1"/>
          </p:cNvSpPr>
          <p:nvPr/>
        </p:nvSpPr>
        <p:spPr bwMode="auto">
          <a:xfrm>
            <a:off x="4849813" y="2460625"/>
            <a:ext cx="101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1" name="Line 111"/>
          <p:cNvSpPr>
            <a:spLocks noChangeShapeType="1"/>
          </p:cNvSpPr>
          <p:nvPr/>
        </p:nvSpPr>
        <p:spPr bwMode="auto">
          <a:xfrm>
            <a:off x="2724150" y="2144713"/>
            <a:ext cx="8699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2" name="Line 112"/>
          <p:cNvSpPr>
            <a:spLocks noChangeShapeType="1"/>
          </p:cNvSpPr>
          <p:nvPr/>
        </p:nvSpPr>
        <p:spPr bwMode="auto">
          <a:xfrm>
            <a:off x="4513263" y="2132013"/>
            <a:ext cx="5111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3" name="Line 113"/>
          <p:cNvSpPr>
            <a:spLocks noChangeShapeType="1"/>
          </p:cNvSpPr>
          <p:nvPr/>
        </p:nvSpPr>
        <p:spPr bwMode="auto">
          <a:xfrm>
            <a:off x="5953125" y="2132013"/>
            <a:ext cx="13493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4" name="Line 114"/>
          <p:cNvSpPr>
            <a:spLocks noChangeShapeType="1"/>
          </p:cNvSpPr>
          <p:nvPr/>
        </p:nvSpPr>
        <p:spPr bwMode="auto">
          <a:xfrm>
            <a:off x="7302500" y="2154238"/>
            <a:ext cx="0" cy="3063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5" name="Line 115"/>
          <p:cNvSpPr>
            <a:spLocks noChangeShapeType="1"/>
          </p:cNvSpPr>
          <p:nvPr/>
        </p:nvSpPr>
        <p:spPr bwMode="auto">
          <a:xfrm>
            <a:off x="7302500" y="2460625"/>
            <a:ext cx="2111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6" name="Line 116"/>
          <p:cNvSpPr>
            <a:spLocks noChangeShapeType="1"/>
          </p:cNvSpPr>
          <p:nvPr/>
        </p:nvSpPr>
        <p:spPr bwMode="auto">
          <a:xfrm>
            <a:off x="4522788" y="3025775"/>
            <a:ext cx="3365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7" name="Line 117"/>
          <p:cNvSpPr>
            <a:spLocks noChangeShapeType="1"/>
          </p:cNvSpPr>
          <p:nvPr/>
        </p:nvSpPr>
        <p:spPr bwMode="auto">
          <a:xfrm>
            <a:off x="2724150" y="2868613"/>
            <a:ext cx="292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8" name="Line 118"/>
          <p:cNvSpPr>
            <a:spLocks noChangeShapeType="1"/>
          </p:cNvSpPr>
          <p:nvPr/>
        </p:nvSpPr>
        <p:spPr bwMode="auto">
          <a:xfrm>
            <a:off x="2697163" y="2730500"/>
            <a:ext cx="3095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9" name="Line 119"/>
          <p:cNvSpPr>
            <a:spLocks noChangeShapeType="1"/>
          </p:cNvSpPr>
          <p:nvPr/>
        </p:nvSpPr>
        <p:spPr bwMode="auto">
          <a:xfrm>
            <a:off x="2716213" y="2301875"/>
            <a:ext cx="3095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20" name="Line 120"/>
          <p:cNvSpPr>
            <a:spLocks noChangeShapeType="1"/>
          </p:cNvSpPr>
          <p:nvPr/>
        </p:nvSpPr>
        <p:spPr bwMode="auto">
          <a:xfrm>
            <a:off x="2714625" y="2443163"/>
            <a:ext cx="292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21" name="Line 121"/>
          <p:cNvSpPr>
            <a:spLocks noChangeShapeType="1"/>
          </p:cNvSpPr>
          <p:nvPr/>
        </p:nvSpPr>
        <p:spPr bwMode="auto">
          <a:xfrm>
            <a:off x="2724150" y="2584450"/>
            <a:ext cx="292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22" name="Rectangle 122"/>
          <p:cNvSpPr>
            <a:spLocks noChangeArrowheads="1"/>
          </p:cNvSpPr>
          <p:nvPr/>
        </p:nvSpPr>
        <p:spPr bwMode="auto">
          <a:xfrm>
            <a:off x="1854200" y="1770063"/>
            <a:ext cx="1057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74LS138</a:t>
            </a:r>
          </a:p>
        </p:txBody>
      </p:sp>
      <p:sp>
        <p:nvSpPr>
          <p:cNvPr id="123" name="Oval 123"/>
          <p:cNvSpPr>
            <a:spLocks noChangeArrowheads="1"/>
          </p:cNvSpPr>
          <p:nvPr/>
        </p:nvSpPr>
        <p:spPr bwMode="auto">
          <a:xfrm>
            <a:off x="6297613" y="260508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4" name="Oval 124"/>
          <p:cNvSpPr>
            <a:spLocks noChangeArrowheads="1"/>
          </p:cNvSpPr>
          <p:nvPr/>
        </p:nvSpPr>
        <p:spPr bwMode="auto">
          <a:xfrm>
            <a:off x="6586538" y="260508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5" name="Oval 125"/>
          <p:cNvSpPr>
            <a:spLocks noChangeArrowheads="1"/>
          </p:cNvSpPr>
          <p:nvPr/>
        </p:nvSpPr>
        <p:spPr bwMode="auto">
          <a:xfrm>
            <a:off x="6873875" y="260508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6" name="Oval 126"/>
          <p:cNvSpPr>
            <a:spLocks noChangeArrowheads="1"/>
          </p:cNvSpPr>
          <p:nvPr/>
        </p:nvSpPr>
        <p:spPr bwMode="auto">
          <a:xfrm>
            <a:off x="7162800" y="260508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7" name="Oval 127"/>
          <p:cNvSpPr>
            <a:spLocks noChangeArrowheads="1"/>
          </p:cNvSpPr>
          <p:nvPr/>
        </p:nvSpPr>
        <p:spPr bwMode="auto">
          <a:xfrm>
            <a:off x="6297613" y="491013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8" name="Oval 128"/>
          <p:cNvSpPr>
            <a:spLocks noChangeArrowheads="1"/>
          </p:cNvSpPr>
          <p:nvPr/>
        </p:nvSpPr>
        <p:spPr bwMode="auto">
          <a:xfrm>
            <a:off x="6586538" y="491013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9" name="Oval 129"/>
          <p:cNvSpPr>
            <a:spLocks noChangeArrowheads="1"/>
          </p:cNvSpPr>
          <p:nvPr/>
        </p:nvSpPr>
        <p:spPr bwMode="auto">
          <a:xfrm>
            <a:off x="6873875" y="491013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30" name="Oval 130"/>
          <p:cNvSpPr>
            <a:spLocks noChangeArrowheads="1"/>
          </p:cNvSpPr>
          <p:nvPr/>
        </p:nvSpPr>
        <p:spPr bwMode="auto">
          <a:xfrm>
            <a:off x="7162800" y="4910138"/>
            <a:ext cx="88900" cy="88900"/>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1922190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3"/>
          <p:cNvSpPr>
            <a:spLocks noChangeArrowheads="1"/>
          </p:cNvSpPr>
          <p:nvPr/>
        </p:nvSpPr>
        <p:spPr bwMode="auto">
          <a:xfrm>
            <a:off x="206349" y="1320792"/>
            <a:ext cx="1252537" cy="4970463"/>
          </a:xfrm>
          <a:prstGeom prst="rect">
            <a:avLst/>
          </a:prstGeom>
          <a:solidFill>
            <a:srgbClr val="CCFFFF"/>
          </a:solidFill>
          <a:ln w="25400">
            <a:solidFill>
              <a:srgbClr val="000000"/>
            </a:solidFill>
            <a:miter lim="800000"/>
            <a:headEnd/>
            <a:tailEnd/>
          </a:ln>
        </p:spPr>
        <p:txBody>
          <a:bodyPr wrap="none" lIns="18000" tIns="46800" rIns="54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2"/>
                <a:cs typeface="Arial Unicode MS" panose="020B0604020202020204" pitchFamily="34" charset="-122"/>
              </a:rPr>
              <a:t>P2.7</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P2.6</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P2.5</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P2.4</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P2.3</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P2.2</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P2.1</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P2.0</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P0</a:t>
            </a:r>
            <a:r>
              <a:rPr kumimoji="0" lang="zh-CN" altLang="en-US"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口</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ALE</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Psen</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MCS–51</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p:txBody>
      </p:sp>
      <p:sp>
        <p:nvSpPr>
          <p:cNvPr id="132" name="Line 4"/>
          <p:cNvSpPr>
            <a:spLocks noChangeShapeType="1"/>
          </p:cNvSpPr>
          <p:nvPr/>
        </p:nvSpPr>
        <p:spPr bwMode="auto">
          <a:xfrm flipV="1">
            <a:off x="1458886" y="4924417"/>
            <a:ext cx="1128713" cy="0"/>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33" name="Rectangle 5"/>
          <p:cNvSpPr>
            <a:spLocks noChangeArrowheads="1"/>
          </p:cNvSpPr>
          <p:nvPr/>
        </p:nvSpPr>
        <p:spPr bwMode="auto">
          <a:xfrm>
            <a:off x="3354361" y="1904992"/>
            <a:ext cx="928688" cy="3633788"/>
          </a:xfrm>
          <a:prstGeom prst="rect">
            <a:avLst/>
          </a:prstGeom>
          <a:solidFill>
            <a:srgbClr val="BBE0E3"/>
          </a:solidFill>
          <a:ln w="25400">
            <a:solidFill>
              <a:srgbClr val="000000"/>
            </a:solidFill>
            <a:miter lim="800000"/>
            <a:headEnd/>
            <a:tailEnd/>
          </a:ln>
        </p:spPr>
        <p:txBody>
          <a:bodyPr wrap="none" lIns="54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/CE</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A12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A11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A10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A9</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A8</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A7</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8K</a:t>
            </a:r>
            <a:r>
              <a:rPr kumimoji="0" lang="en-US" altLang="zh-CN" sz="2000" b="1"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8</a:t>
            </a:r>
            <a:endParaRPr kumimoji="0" lang="ru-RU"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/OE1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O0</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O7</a:t>
            </a:r>
          </a:p>
        </p:txBody>
      </p:sp>
      <p:sp>
        <p:nvSpPr>
          <p:cNvPr id="134" name="Rectangle 6"/>
          <p:cNvSpPr>
            <a:spLocks noChangeArrowheads="1"/>
          </p:cNvSpPr>
          <p:nvPr/>
        </p:nvSpPr>
        <p:spPr bwMode="auto">
          <a:xfrm>
            <a:off x="2195486" y="5189530"/>
            <a:ext cx="10858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74LS373</a:t>
            </a:r>
          </a:p>
        </p:txBody>
      </p:sp>
      <p:sp>
        <p:nvSpPr>
          <p:cNvPr id="135" name="Line 7"/>
          <p:cNvSpPr>
            <a:spLocks noChangeShapeType="1"/>
          </p:cNvSpPr>
          <p:nvPr/>
        </p:nvSpPr>
        <p:spPr bwMode="auto">
          <a:xfrm>
            <a:off x="1700186" y="4727567"/>
            <a:ext cx="0" cy="162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6" name="Line 8"/>
          <p:cNvSpPr>
            <a:spLocks noChangeShapeType="1"/>
          </p:cNvSpPr>
          <p:nvPr/>
        </p:nvSpPr>
        <p:spPr bwMode="auto">
          <a:xfrm>
            <a:off x="1781149" y="4579930"/>
            <a:ext cx="0" cy="1704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7" name="Line 9"/>
          <p:cNvSpPr>
            <a:spLocks noChangeShapeType="1"/>
          </p:cNvSpPr>
          <p:nvPr/>
        </p:nvSpPr>
        <p:spPr bwMode="auto">
          <a:xfrm>
            <a:off x="1824011" y="4441817"/>
            <a:ext cx="0" cy="1785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8" name="Line 10"/>
          <p:cNvSpPr>
            <a:spLocks noChangeShapeType="1"/>
          </p:cNvSpPr>
          <p:nvPr/>
        </p:nvSpPr>
        <p:spPr bwMode="auto">
          <a:xfrm>
            <a:off x="1881161" y="4313230"/>
            <a:ext cx="0" cy="18240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9" name="Line 11"/>
          <p:cNvSpPr>
            <a:spLocks noChangeShapeType="1"/>
          </p:cNvSpPr>
          <p:nvPr/>
        </p:nvSpPr>
        <p:spPr bwMode="auto">
          <a:xfrm flipH="1">
            <a:off x="1962124" y="4146542"/>
            <a:ext cx="0" cy="19288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0" name="Line 12"/>
          <p:cNvSpPr>
            <a:spLocks noChangeShapeType="1"/>
          </p:cNvSpPr>
          <p:nvPr/>
        </p:nvSpPr>
        <p:spPr bwMode="auto">
          <a:xfrm>
            <a:off x="2038324" y="4013192"/>
            <a:ext cx="0" cy="1981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1" name="Line 13"/>
          <p:cNvSpPr>
            <a:spLocks noChangeShapeType="1"/>
          </p:cNvSpPr>
          <p:nvPr/>
        </p:nvSpPr>
        <p:spPr bwMode="auto">
          <a:xfrm>
            <a:off x="2104999" y="3898892"/>
            <a:ext cx="0" cy="2038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2" name="Line 14"/>
          <p:cNvSpPr>
            <a:spLocks noChangeShapeType="1"/>
          </p:cNvSpPr>
          <p:nvPr/>
        </p:nvSpPr>
        <p:spPr bwMode="auto">
          <a:xfrm>
            <a:off x="2171674" y="3746492"/>
            <a:ext cx="0" cy="2114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3" name="Line 15"/>
          <p:cNvSpPr>
            <a:spLocks noChangeShapeType="1"/>
          </p:cNvSpPr>
          <p:nvPr/>
        </p:nvSpPr>
        <p:spPr bwMode="auto">
          <a:xfrm>
            <a:off x="4143349" y="5551480"/>
            <a:ext cx="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4" name="Line 16"/>
          <p:cNvSpPr>
            <a:spLocks noChangeShapeType="1"/>
          </p:cNvSpPr>
          <p:nvPr/>
        </p:nvSpPr>
        <p:spPr bwMode="auto">
          <a:xfrm>
            <a:off x="4067149" y="5561005"/>
            <a:ext cx="0" cy="3714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5" name="Line 17"/>
          <p:cNvSpPr>
            <a:spLocks noChangeShapeType="1"/>
          </p:cNvSpPr>
          <p:nvPr/>
        </p:nvSpPr>
        <p:spPr bwMode="auto">
          <a:xfrm>
            <a:off x="3971899" y="5541955"/>
            <a:ext cx="0" cy="4476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6" name="Line 18"/>
          <p:cNvSpPr>
            <a:spLocks noChangeShapeType="1"/>
          </p:cNvSpPr>
          <p:nvPr/>
        </p:nvSpPr>
        <p:spPr bwMode="auto">
          <a:xfrm>
            <a:off x="3876649" y="5561005"/>
            <a:ext cx="0" cy="523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7" name="Line 19"/>
          <p:cNvSpPr>
            <a:spLocks noChangeShapeType="1"/>
          </p:cNvSpPr>
          <p:nvPr/>
        </p:nvSpPr>
        <p:spPr bwMode="auto">
          <a:xfrm>
            <a:off x="3767111" y="5551480"/>
            <a:ext cx="0" cy="590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8" name="Line 20"/>
          <p:cNvSpPr>
            <a:spLocks noChangeShapeType="1"/>
          </p:cNvSpPr>
          <p:nvPr/>
        </p:nvSpPr>
        <p:spPr bwMode="auto">
          <a:xfrm>
            <a:off x="3648049" y="5561005"/>
            <a:ext cx="0" cy="657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9" name="Line 21"/>
          <p:cNvSpPr>
            <a:spLocks noChangeShapeType="1"/>
          </p:cNvSpPr>
          <p:nvPr/>
        </p:nvSpPr>
        <p:spPr bwMode="auto">
          <a:xfrm>
            <a:off x="3548036" y="5551480"/>
            <a:ext cx="0"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0" name="Line 22"/>
          <p:cNvSpPr>
            <a:spLocks noChangeShapeType="1"/>
          </p:cNvSpPr>
          <p:nvPr/>
        </p:nvSpPr>
        <p:spPr bwMode="auto">
          <a:xfrm>
            <a:off x="3457549" y="5556242"/>
            <a:ext cx="0" cy="790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1" name="Line 23"/>
          <p:cNvSpPr>
            <a:spLocks noChangeShapeType="1"/>
          </p:cNvSpPr>
          <p:nvPr/>
        </p:nvSpPr>
        <p:spPr bwMode="auto">
          <a:xfrm>
            <a:off x="2971774" y="2043105"/>
            <a:ext cx="3603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2" name="Line 24"/>
          <p:cNvSpPr>
            <a:spLocks noChangeShapeType="1"/>
          </p:cNvSpPr>
          <p:nvPr/>
        </p:nvSpPr>
        <p:spPr bwMode="auto">
          <a:xfrm flipH="1">
            <a:off x="2166911" y="5859455"/>
            <a:ext cx="1968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3" name="Line 25"/>
          <p:cNvSpPr>
            <a:spLocks noChangeShapeType="1"/>
          </p:cNvSpPr>
          <p:nvPr/>
        </p:nvSpPr>
        <p:spPr bwMode="auto">
          <a:xfrm>
            <a:off x="1701774" y="6354755"/>
            <a:ext cx="1763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4" name="Line 26"/>
          <p:cNvSpPr>
            <a:spLocks noChangeShapeType="1"/>
          </p:cNvSpPr>
          <p:nvPr/>
        </p:nvSpPr>
        <p:spPr bwMode="auto">
          <a:xfrm>
            <a:off x="1781149" y="6276967"/>
            <a:ext cx="17573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5" name="Line 27"/>
          <p:cNvSpPr>
            <a:spLocks noChangeShapeType="1"/>
          </p:cNvSpPr>
          <p:nvPr/>
        </p:nvSpPr>
        <p:spPr bwMode="auto">
          <a:xfrm>
            <a:off x="1819249" y="6219817"/>
            <a:ext cx="18367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6" name="Line 28"/>
          <p:cNvSpPr>
            <a:spLocks noChangeShapeType="1"/>
          </p:cNvSpPr>
          <p:nvPr/>
        </p:nvSpPr>
        <p:spPr bwMode="auto">
          <a:xfrm>
            <a:off x="1892274" y="6148380"/>
            <a:ext cx="18716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7" name="Line 29"/>
          <p:cNvSpPr>
            <a:spLocks noChangeShapeType="1"/>
          </p:cNvSpPr>
          <p:nvPr/>
        </p:nvSpPr>
        <p:spPr bwMode="auto">
          <a:xfrm>
            <a:off x="1458886" y="3482967"/>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8" name="Line 30"/>
          <p:cNvSpPr>
            <a:spLocks noChangeShapeType="1"/>
          </p:cNvSpPr>
          <p:nvPr/>
        </p:nvSpPr>
        <p:spPr bwMode="auto">
          <a:xfrm>
            <a:off x="1458886" y="3195630"/>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9" name="Line 31"/>
          <p:cNvSpPr>
            <a:spLocks noChangeShapeType="1"/>
          </p:cNvSpPr>
          <p:nvPr/>
        </p:nvSpPr>
        <p:spPr bwMode="auto">
          <a:xfrm>
            <a:off x="1458886" y="2908292"/>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0" name="Line 32"/>
          <p:cNvSpPr>
            <a:spLocks noChangeShapeType="1"/>
          </p:cNvSpPr>
          <p:nvPr/>
        </p:nvSpPr>
        <p:spPr bwMode="auto">
          <a:xfrm>
            <a:off x="1458886" y="2655880"/>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1" name="Line 33"/>
          <p:cNvSpPr>
            <a:spLocks noChangeShapeType="1"/>
          </p:cNvSpPr>
          <p:nvPr/>
        </p:nvSpPr>
        <p:spPr bwMode="auto">
          <a:xfrm>
            <a:off x="1458886" y="2366955"/>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2" name="Rectangle 34"/>
          <p:cNvSpPr>
            <a:spLocks noChangeArrowheads="1"/>
          </p:cNvSpPr>
          <p:nvPr/>
        </p:nvSpPr>
        <p:spPr bwMode="auto">
          <a:xfrm>
            <a:off x="2863824" y="2151055"/>
            <a:ext cx="250825" cy="73025"/>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63" name="Line 35"/>
          <p:cNvSpPr>
            <a:spLocks noChangeShapeType="1"/>
          </p:cNvSpPr>
          <p:nvPr/>
        </p:nvSpPr>
        <p:spPr bwMode="auto">
          <a:xfrm>
            <a:off x="2971774" y="2043105"/>
            <a:ext cx="0" cy="1079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4" name="Line 36"/>
          <p:cNvSpPr>
            <a:spLocks noChangeShapeType="1"/>
          </p:cNvSpPr>
          <p:nvPr/>
        </p:nvSpPr>
        <p:spPr bwMode="auto">
          <a:xfrm>
            <a:off x="1458886" y="5140317"/>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5" name="Line 37"/>
          <p:cNvSpPr>
            <a:spLocks noChangeShapeType="1"/>
          </p:cNvSpPr>
          <p:nvPr/>
        </p:nvSpPr>
        <p:spPr bwMode="auto">
          <a:xfrm>
            <a:off x="1458886" y="3879842"/>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6" name="Line 38"/>
          <p:cNvSpPr>
            <a:spLocks noChangeShapeType="1"/>
          </p:cNvSpPr>
          <p:nvPr/>
        </p:nvSpPr>
        <p:spPr bwMode="auto">
          <a:xfrm>
            <a:off x="1458886" y="4024305"/>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7" name="Line 39"/>
          <p:cNvSpPr>
            <a:spLocks noChangeShapeType="1"/>
          </p:cNvSpPr>
          <p:nvPr/>
        </p:nvSpPr>
        <p:spPr bwMode="auto">
          <a:xfrm>
            <a:off x="1458886" y="4167180"/>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8" name="Line 40"/>
          <p:cNvSpPr>
            <a:spLocks noChangeShapeType="1"/>
          </p:cNvSpPr>
          <p:nvPr/>
        </p:nvSpPr>
        <p:spPr bwMode="auto">
          <a:xfrm>
            <a:off x="1458886" y="4311642"/>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9" name="Line 41"/>
          <p:cNvSpPr>
            <a:spLocks noChangeShapeType="1"/>
          </p:cNvSpPr>
          <p:nvPr/>
        </p:nvSpPr>
        <p:spPr bwMode="auto">
          <a:xfrm>
            <a:off x="1458886" y="4598980"/>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70" name="Line 42"/>
          <p:cNvSpPr>
            <a:spLocks noChangeShapeType="1"/>
          </p:cNvSpPr>
          <p:nvPr/>
        </p:nvSpPr>
        <p:spPr bwMode="auto">
          <a:xfrm>
            <a:off x="1458886" y="4743442"/>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71" name="Line 43"/>
          <p:cNvSpPr>
            <a:spLocks noChangeShapeType="1"/>
          </p:cNvSpPr>
          <p:nvPr/>
        </p:nvSpPr>
        <p:spPr bwMode="auto">
          <a:xfrm>
            <a:off x="1458886" y="4456105"/>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72" name="Line 44"/>
          <p:cNvSpPr>
            <a:spLocks noChangeShapeType="1"/>
          </p:cNvSpPr>
          <p:nvPr/>
        </p:nvSpPr>
        <p:spPr bwMode="auto">
          <a:xfrm>
            <a:off x="1423961" y="3735380"/>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73" name="Oval 45"/>
          <p:cNvSpPr>
            <a:spLocks noChangeArrowheads="1"/>
          </p:cNvSpPr>
          <p:nvPr/>
        </p:nvSpPr>
        <p:spPr bwMode="auto">
          <a:xfrm>
            <a:off x="2147861" y="3716330"/>
            <a:ext cx="42863"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74" name="Oval 46"/>
          <p:cNvSpPr>
            <a:spLocks noChangeArrowheads="1"/>
          </p:cNvSpPr>
          <p:nvPr/>
        </p:nvSpPr>
        <p:spPr bwMode="auto">
          <a:xfrm>
            <a:off x="2081186" y="3862380"/>
            <a:ext cx="42863"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75" name="Oval 47"/>
          <p:cNvSpPr>
            <a:spLocks noChangeArrowheads="1"/>
          </p:cNvSpPr>
          <p:nvPr/>
        </p:nvSpPr>
        <p:spPr bwMode="auto">
          <a:xfrm>
            <a:off x="2016099" y="4010017"/>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76" name="Oval 48"/>
          <p:cNvSpPr>
            <a:spLocks noChangeArrowheads="1"/>
          </p:cNvSpPr>
          <p:nvPr/>
        </p:nvSpPr>
        <p:spPr bwMode="auto">
          <a:xfrm>
            <a:off x="1935136" y="4143367"/>
            <a:ext cx="42863"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77" name="Oval 49"/>
          <p:cNvSpPr>
            <a:spLocks noChangeArrowheads="1"/>
          </p:cNvSpPr>
          <p:nvPr/>
        </p:nvSpPr>
        <p:spPr bwMode="auto">
          <a:xfrm>
            <a:off x="1863699" y="4286242"/>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78" name="Oval 50"/>
          <p:cNvSpPr>
            <a:spLocks noChangeArrowheads="1"/>
          </p:cNvSpPr>
          <p:nvPr/>
        </p:nvSpPr>
        <p:spPr bwMode="auto">
          <a:xfrm>
            <a:off x="1806549" y="4433880"/>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79" name="Oval 51"/>
          <p:cNvSpPr>
            <a:spLocks noChangeArrowheads="1"/>
          </p:cNvSpPr>
          <p:nvPr/>
        </p:nvSpPr>
        <p:spPr bwMode="auto">
          <a:xfrm>
            <a:off x="1754161" y="4567230"/>
            <a:ext cx="42863"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80" name="Oval 52"/>
          <p:cNvSpPr>
            <a:spLocks noChangeArrowheads="1"/>
          </p:cNvSpPr>
          <p:nvPr/>
        </p:nvSpPr>
        <p:spPr bwMode="auto">
          <a:xfrm>
            <a:off x="1677961" y="4719630"/>
            <a:ext cx="42863"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81" name="Line 53"/>
          <p:cNvSpPr>
            <a:spLocks noChangeShapeType="1"/>
          </p:cNvSpPr>
          <p:nvPr/>
        </p:nvSpPr>
        <p:spPr bwMode="auto">
          <a:xfrm flipH="1">
            <a:off x="2093886" y="5938830"/>
            <a:ext cx="1968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82" name="Line 54"/>
          <p:cNvSpPr>
            <a:spLocks noChangeShapeType="1"/>
          </p:cNvSpPr>
          <p:nvPr/>
        </p:nvSpPr>
        <p:spPr bwMode="auto">
          <a:xfrm flipH="1">
            <a:off x="2027211" y="5995980"/>
            <a:ext cx="19399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83" name="Line 55"/>
          <p:cNvSpPr>
            <a:spLocks noChangeShapeType="1"/>
          </p:cNvSpPr>
          <p:nvPr/>
        </p:nvSpPr>
        <p:spPr bwMode="auto">
          <a:xfrm flipH="1">
            <a:off x="1951011" y="6081705"/>
            <a:ext cx="19161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84" name="Rectangle 56"/>
          <p:cNvSpPr>
            <a:spLocks noChangeArrowheads="1"/>
          </p:cNvSpPr>
          <p:nvPr/>
        </p:nvSpPr>
        <p:spPr bwMode="auto">
          <a:xfrm>
            <a:off x="2581249" y="3646480"/>
            <a:ext cx="428625" cy="1385887"/>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85" name="Rectangle 57"/>
          <p:cNvSpPr>
            <a:spLocks noChangeArrowheads="1"/>
          </p:cNvSpPr>
          <p:nvPr/>
        </p:nvSpPr>
        <p:spPr bwMode="auto">
          <a:xfrm>
            <a:off x="3251174" y="1470017"/>
            <a:ext cx="1085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2764</a:t>
            </a:r>
          </a:p>
        </p:txBody>
      </p:sp>
      <p:sp>
        <p:nvSpPr>
          <p:cNvPr id="186" name="Rectangle 59"/>
          <p:cNvSpPr>
            <a:spLocks noChangeArrowheads="1"/>
          </p:cNvSpPr>
          <p:nvPr/>
        </p:nvSpPr>
        <p:spPr bwMode="auto">
          <a:xfrm>
            <a:off x="1233153" y="600076"/>
            <a:ext cx="693169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FontTx/>
              <a:buNone/>
            </a:pPr>
            <a:r>
              <a:rPr lang="zh-CN" altLang="en-US" sz="2600" dirty="0" smtClean="0">
                <a:latin typeface="微软雅黑" panose="020B0503020204020204" pitchFamily="34" charset="-122"/>
                <a:ea typeface="微软雅黑" panose="020B0503020204020204" pitchFamily="34" charset="-122"/>
                <a:cs typeface="Arial Unicode MS" panose="020B0604020202020204" pitchFamily="34" charset="-122"/>
              </a:rPr>
              <a:t>例</a:t>
            </a:r>
            <a:r>
              <a:rPr lang="en-US" altLang="zh-CN" sz="2600" dirty="0" smtClean="0">
                <a:latin typeface="微软雅黑" panose="020B0503020204020204" pitchFamily="34" charset="-122"/>
                <a:ea typeface="微软雅黑" panose="020B0503020204020204" pitchFamily="34" charset="-122"/>
                <a:cs typeface="Arial Unicode MS" panose="020B0604020202020204" pitchFamily="34" charset="-122"/>
              </a:rPr>
              <a:t>4 </a:t>
            </a:r>
            <a:r>
              <a:rPr lang="zh-CN" altLang="en-US" sz="2600" dirty="0" smtClean="0">
                <a:latin typeface="微软雅黑" panose="020B0503020204020204" pitchFamily="34" charset="-122"/>
                <a:ea typeface="微软雅黑" panose="020B0503020204020204" pitchFamily="34" charset="-122"/>
                <a:cs typeface="Arial Unicode MS" panose="020B0604020202020204" pitchFamily="34" charset="-122"/>
              </a:rPr>
              <a:t>采用</a:t>
            </a:r>
            <a:r>
              <a:rPr lang="zh-CN" altLang="en-US" sz="2600" dirty="0">
                <a:latin typeface="微软雅黑" panose="020B0503020204020204" pitchFamily="34" charset="-122"/>
                <a:ea typeface="微软雅黑" panose="020B0503020204020204" pitchFamily="34" charset="-122"/>
                <a:cs typeface="Arial Unicode MS" panose="020B0604020202020204" pitchFamily="34" charset="-122"/>
              </a:rPr>
              <a:t>不完全</a:t>
            </a:r>
            <a:r>
              <a:rPr lang="zh-CN" altLang="en-US" sz="2600" dirty="0">
                <a:latin typeface="微软雅黑" panose="020B0503020204020204" pitchFamily="34" charset="-122"/>
                <a:ea typeface="微软雅黑" panose="020B0503020204020204" pitchFamily="34" charset="-122"/>
              </a:rPr>
              <a:t>译码的简易</a:t>
            </a:r>
            <a:r>
              <a:rPr lang="en-US" altLang="zh-CN" sz="2600" dirty="0">
                <a:latin typeface="微软雅黑" panose="020B0503020204020204" pitchFamily="34" charset="-122"/>
                <a:ea typeface="微软雅黑" panose="020B0503020204020204" pitchFamily="34" charset="-122"/>
              </a:rPr>
              <a:t>ROM</a:t>
            </a:r>
            <a:r>
              <a:rPr lang="zh-CN" altLang="en-US" sz="2600" dirty="0">
                <a:latin typeface="微软雅黑" panose="020B0503020204020204" pitchFamily="34" charset="-122"/>
                <a:ea typeface="微软雅黑" panose="020B0503020204020204" pitchFamily="34" charset="-122"/>
              </a:rPr>
              <a:t>扩展</a:t>
            </a:r>
            <a:r>
              <a:rPr lang="zh-CN" altLang="en-US" sz="2600" dirty="0" smtClean="0">
                <a:latin typeface="微软雅黑" panose="020B0503020204020204" pitchFamily="34" charset="-122"/>
                <a:ea typeface="微软雅黑" panose="020B0503020204020204" pitchFamily="34" charset="-122"/>
              </a:rPr>
              <a:t>电路</a:t>
            </a:r>
            <a:endParaRPr lang="zh-CN" altLang="en-US" sz="2600" dirty="0">
              <a:latin typeface="微软雅黑" panose="020B0503020204020204" pitchFamily="34" charset="-122"/>
              <a:ea typeface="微软雅黑" panose="020B0503020204020204" pitchFamily="34" charset="-122"/>
            </a:endParaRPr>
          </a:p>
        </p:txBody>
      </p:sp>
      <p:sp>
        <p:nvSpPr>
          <p:cNvPr id="242" name="Rectangle 2"/>
          <p:cNvSpPr>
            <a:spLocks noChangeArrowheads="1"/>
          </p:cNvSpPr>
          <p:nvPr/>
        </p:nvSpPr>
        <p:spPr bwMode="auto">
          <a:xfrm>
            <a:off x="4897411" y="1271579"/>
            <a:ext cx="1252537" cy="4970463"/>
          </a:xfrm>
          <a:prstGeom prst="rect">
            <a:avLst/>
          </a:prstGeom>
          <a:solidFill>
            <a:srgbClr val="CCFFFF"/>
          </a:solidFill>
          <a:ln w="25400">
            <a:solidFill>
              <a:srgbClr val="000000"/>
            </a:solidFill>
            <a:miter lim="800000"/>
            <a:headEnd/>
            <a:tailEnd/>
          </a:ln>
        </p:spPr>
        <p:txBody>
          <a:bodyPr wrap="none" lIns="18000" tIns="46800" rIns="54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2"/>
                <a:cs typeface="Arial Unicode MS" panose="020B0604020202020204" pitchFamily="34" charset="-122"/>
              </a:rPr>
              <a:t>P2.7</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P2.6</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P2.5</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P2.4</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P2.3</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P2.2</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P2.1</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P2.0</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P0</a:t>
            </a:r>
            <a:r>
              <a:rPr kumimoji="0" lang="zh-CN" altLang="en-US"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口</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ALE</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Psen</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MCS–51</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endParaRPr>
          </a:p>
        </p:txBody>
      </p:sp>
      <p:sp>
        <p:nvSpPr>
          <p:cNvPr id="243" name="Line 3"/>
          <p:cNvSpPr>
            <a:spLocks noChangeShapeType="1"/>
          </p:cNvSpPr>
          <p:nvPr/>
        </p:nvSpPr>
        <p:spPr bwMode="auto">
          <a:xfrm flipV="1">
            <a:off x="6149948" y="4875204"/>
            <a:ext cx="1128713" cy="0"/>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244" name="Rectangle 4"/>
          <p:cNvSpPr>
            <a:spLocks noChangeArrowheads="1"/>
          </p:cNvSpPr>
          <p:nvPr/>
        </p:nvSpPr>
        <p:spPr bwMode="auto">
          <a:xfrm>
            <a:off x="8045423" y="1855779"/>
            <a:ext cx="928688" cy="3633788"/>
          </a:xfrm>
          <a:prstGeom prst="rect">
            <a:avLst/>
          </a:prstGeom>
          <a:solidFill>
            <a:srgbClr val="BBE0E3"/>
          </a:solidFill>
          <a:ln w="25400">
            <a:solidFill>
              <a:srgbClr val="000000"/>
            </a:solidFill>
            <a:miter lim="800000"/>
            <a:headEnd/>
            <a:tailEnd/>
          </a:ln>
        </p:spPr>
        <p:txBody>
          <a:bodyPr wrap="none" lIns="54000" tIns="10800" rIns="1800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/CE</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A12</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A11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A10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A9</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A8</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A7</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8K</a:t>
            </a:r>
            <a:r>
              <a:rPr kumimoji="0" lang="en-US" altLang="zh-CN" sz="2000" b="1"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Arial" panose="020B0604020202020204" pitchFamily="34" charset="0"/>
              </a:rPr>
              <a:t>×</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8</a:t>
            </a:r>
            <a:endParaRPr kumimoji="0" lang="ru-RU"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/OE1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O0</a:t>
            </a: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O7</a:t>
            </a:r>
          </a:p>
        </p:txBody>
      </p:sp>
      <p:sp>
        <p:nvSpPr>
          <p:cNvPr id="245" name="Rectangle 5"/>
          <p:cNvSpPr>
            <a:spLocks noChangeArrowheads="1"/>
          </p:cNvSpPr>
          <p:nvPr/>
        </p:nvSpPr>
        <p:spPr bwMode="auto">
          <a:xfrm>
            <a:off x="6886548" y="5140317"/>
            <a:ext cx="10858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74LS373</a:t>
            </a:r>
          </a:p>
        </p:txBody>
      </p:sp>
      <p:sp>
        <p:nvSpPr>
          <p:cNvPr id="246" name="Line 6"/>
          <p:cNvSpPr>
            <a:spLocks noChangeShapeType="1"/>
          </p:cNvSpPr>
          <p:nvPr/>
        </p:nvSpPr>
        <p:spPr bwMode="auto">
          <a:xfrm>
            <a:off x="6391248" y="4678354"/>
            <a:ext cx="0" cy="1628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47" name="Line 7"/>
          <p:cNvSpPr>
            <a:spLocks noChangeShapeType="1"/>
          </p:cNvSpPr>
          <p:nvPr/>
        </p:nvSpPr>
        <p:spPr bwMode="auto">
          <a:xfrm>
            <a:off x="6472211" y="4530717"/>
            <a:ext cx="0" cy="1704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48" name="Line 8"/>
          <p:cNvSpPr>
            <a:spLocks noChangeShapeType="1"/>
          </p:cNvSpPr>
          <p:nvPr/>
        </p:nvSpPr>
        <p:spPr bwMode="auto">
          <a:xfrm>
            <a:off x="6515073" y="4392604"/>
            <a:ext cx="0" cy="1785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49" name="Line 9"/>
          <p:cNvSpPr>
            <a:spLocks noChangeShapeType="1"/>
          </p:cNvSpPr>
          <p:nvPr/>
        </p:nvSpPr>
        <p:spPr bwMode="auto">
          <a:xfrm>
            <a:off x="6572223" y="4264017"/>
            <a:ext cx="0" cy="18240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0" name="Line 10"/>
          <p:cNvSpPr>
            <a:spLocks noChangeShapeType="1"/>
          </p:cNvSpPr>
          <p:nvPr/>
        </p:nvSpPr>
        <p:spPr bwMode="auto">
          <a:xfrm flipH="1">
            <a:off x="6653186" y="4097329"/>
            <a:ext cx="0" cy="19288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1" name="Line 11"/>
          <p:cNvSpPr>
            <a:spLocks noChangeShapeType="1"/>
          </p:cNvSpPr>
          <p:nvPr/>
        </p:nvSpPr>
        <p:spPr bwMode="auto">
          <a:xfrm>
            <a:off x="6729386" y="3963979"/>
            <a:ext cx="0" cy="1981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2" name="Line 12"/>
          <p:cNvSpPr>
            <a:spLocks noChangeShapeType="1"/>
          </p:cNvSpPr>
          <p:nvPr/>
        </p:nvSpPr>
        <p:spPr bwMode="auto">
          <a:xfrm>
            <a:off x="6796061" y="3849679"/>
            <a:ext cx="0" cy="2038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3" name="Line 13"/>
          <p:cNvSpPr>
            <a:spLocks noChangeShapeType="1"/>
          </p:cNvSpPr>
          <p:nvPr/>
        </p:nvSpPr>
        <p:spPr bwMode="auto">
          <a:xfrm>
            <a:off x="6862736" y="3697279"/>
            <a:ext cx="0" cy="2114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4" name="Line 14"/>
          <p:cNvSpPr>
            <a:spLocks noChangeShapeType="1"/>
          </p:cNvSpPr>
          <p:nvPr/>
        </p:nvSpPr>
        <p:spPr bwMode="auto">
          <a:xfrm>
            <a:off x="8834411" y="5502267"/>
            <a:ext cx="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5" name="Line 15"/>
          <p:cNvSpPr>
            <a:spLocks noChangeShapeType="1"/>
          </p:cNvSpPr>
          <p:nvPr/>
        </p:nvSpPr>
        <p:spPr bwMode="auto">
          <a:xfrm>
            <a:off x="8758211" y="5511792"/>
            <a:ext cx="0" cy="3714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6" name="Line 16"/>
          <p:cNvSpPr>
            <a:spLocks noChangeShapeType="1"/>
          </p:cNvSpPr>
          <p:nvPr/>
        </p:nvSpPr>
        <p:spPr bwMode="auto">
          <a:xfrm>
            <a:off x="8662961" y="5492742"/>
            <a:ext cx="0" cy="4476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7" name="Line 17"/>
          <p:cNvSpPr>
            <a:spLocks noChangeShapeType="1"/>
          </p:cNvSpPr>
          <p:nvPr/>
        </p:nvSpPr>
        <p:spPr bwMode="auto">
          <a:xfrm>
            <a:off x="8567711" y="5511792"/>
            <a:ext cx="0" cy="523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8" name="Line 18"/>
          <p:cNvSpPr>
            <a:spLocks noChangeShapeType="1"/>
          </p:cNvSpPr>
          <p:nvPr/>
        </p:nvSpPr>
        <p:spPr bwMode="auto">
          <a:xfrm>
            <a:off x="8458173" y="5502267"/>
            <a:ext cx="0" cy="590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9" name="Line 19"/>
          <p:cNvSpPr>
            <a:spLocks noChangeShapeType="1"/>
          </p:cNvSpPr>
          <p:nvPr/>
        </p:nvSpPr>
        <p:spPr bwMode="auto">
          <a:xfrm>
            <a:off x="8339111" y="5511792"/>
            <a:ext cx="0" cy="657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0" name="Line 20"/>
          <p:cNvSpPr>
            <a:spLocks noChangeShapeType="1"/>
          </p:cNvSpPr>
          <p:nvPr/>
        </p:nvSpPr>
        <p:spPr bwMode="auto">
          <a:xfrm>
            <a:off x="8239098" y="5502267"/>
            <a:ext cx="0"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1" name="Line 21"/>
          <p:cNvSpPr>
            <a:spLocks noChangeShapeType="1"/>
          </p:cNvSpPr>
          <p:nvPr/>
        </p:nvSpPr>
        <p:spPr bwMode="auto">
          <a:xfrm>
            <a:off x="8148611" y="5507029"/>
            <a:ext cx="0" cy="790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2" name="Line 22"/>
          <p:cNvSpPr>
            <a:spLocks noChangeShapeType="1"/>
          </p:cNvSpPr>
          <p:nvPr/>
        </p:nvSpPr>
        <p:spPr bwMode="auto">
          <a:xfrm>
            <a:off x="6168998" y="2024054"/>
            <a:ext cx="18542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3" name="Line 23"/>
          <p:cNvSpPr>
            <a:spLocks noChangeShapeType="1"/>
          </p:cNvSpPr>
          <p:nvPr/>
        </p:nvSpPr>
        <p:spPr bwMode="auto">
          <a:xfrm flipH="1">
            <a:off x="6857973" y="5810242"/>
            <a:ext cx="1968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4" name="Line 24"/>
          <p:cNvSpPr>
            <a:spLocks noChangeShapeType="1"/>
          </p:cNvSpPr>
          <p:nvPr/>
        </p:nvSpPr>
        <p:spPr bwMode="auto">
          <a:xfrm>
            <a:off x="6392836" y="6305542"/>
            <a:ext cx="1763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5" name="Line 25"/>
          <p:cNvSpPr>
            <a:spLocks noChangeShapeType="1"/>
          </p:cNvSpPr>
          <p:nvPr/>
        </p:nvSpPr>
        <p:spPr bwMode="auto">
          <a:xfrm>
            <a:off x="6472211" y="6227754"/>
            <a:ext cx="17573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6" name="Line 26"/>
          <p:cNvSpPr>
            <a:spLocks noChangeShapeType="1"/>
          </p:cNvSpPr>
          <p:nvPr/>
        </p:nvSpPr>
        <p:spPr bwMode="auto">
          <a:xfrm>
            <a:off x="6510311" y="6170604"/>
            <a:ext cx="18367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7" name="Line 27"/>
          <p:cNvSpPr>
            <a:spLocks noChangeShapeType="1"/>
          </p:cNvSpPr>
          <p:nvPr/>
        </p:nvSpPr>
        <p:spPr bwMode="auto">
          <a:xfrm>
            <a:off x="6583336" y="6099167"/>
            <a:ext cx="18716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8" name="Line 28"/>
          <p:cNvSpPr>
            <a:spLocks noChangeShapeType="1"/>
          </p:cNvSpPr>
          <p:nvPr/>
        </p:nvSpPr>
        <p:spPr bwMode="auto">
          <a:xfrm>
            <a:off x="6149948" y="3433754"/>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9" name="Line 29"/>
          <p:cNvSpPr>
            <a:spLocks noChangeShapeType="1"/>
          </p:cNvSpPr>
          <p:nvPr/>
        </p:nvSpPr>
        <p:spPr bwMode="auto">
          <a:xfrm>
            <a:off x="6149948" y="3146417"/>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0" name="Line 30"/>
          <p:cNvSpPr>
            <a:spLocks noChangeShapeType="1"/>
          </p:cNvSpPr>
          <p:nvPr/>
        </p:nvSpPr>
        <p:spPr bwMode="auto">
          <a:xfrm>
            <a:off x="6149948" y="2859079"/>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1" name="Line 31"/>
          <p:cNvSpPr>
            <a:spLocks noChangeShapeType="1"/>
          </p:cNvSpPr>
          <p:nvPr/>
        </p:nvSpPr>
        <p:spPr bwMode="auto">
          <a:xfrm>
            <a:off x="6149948" y="2606667"/>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2" name="Line 32"/>
          <p:cNvSpPr>
            <a:spLocks noChangeShapeType="1"/>
          </p:cNvSpPr>
          <p:nvPr/>
        </p:nvSpPr>
        <p:spPr bwMode="auto">
          <a:xfrm>
            <a:off x="6149948" y="2317742"/>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3" name="Line 35"/>
          <p:cNvSpPr>
            <a:spLocks noChangeShapeType="1"/>
          </p:cNvSpPr>
          <p:nvPr/>
        </p:nvSpPr>
        <p:spPr bwMode="auto">
          <a:xfrm>
            <a:off x="6149948" y="5091104"/>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4" name="Line 36"/>
          <p:cNvSpPr>
            <a:spLocks noChangeShapeType="1"/>
          </p:cNvSpPr>
          <p:nvPr/>
        </p:nvSpPr>
        <p:spPr bwMode="auto">
          <a:xfrm>
            <a:off x="6149948" y="3830629"/>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5" name="Line 37"/>
          <p:cNvSpPr>
            <a:spLocks noChangeShapeType="1"/>
          </p:cNvSpPr>
          <p:nvPr/>
        </p:nvSpPr>
        <p:spPr bwMode="auto">
          <a:xfrm>
            <a:off x="6149948" y="3975092"/>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6" name="Line 38"/>
          <p:cNvSpPr>
            <a:spLocks noChangeShapeType="1"/>
          </p:cNvSpPr>
          <p:nvPr/>
        </p:nvSpPr>
        <p:spPr bwMode="auto">
          <a:xfrm>
            <a:off x="6149948" y="4117967"/>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7" name="Line 39"/>
          <p:cNvSpPr>
            <a:spLocks noChangeShapeType="1"/>
          </p:cNvSpPr>
          <p:nvPr/>
        </p:nvSpPr>
        <p:spPr bwMode="auto">
          <a:xfrm>
            <a:off x="6149948" y="4262429"/>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8" name="Line 40"/>
          <p:cNvSpPr>
            <a:spLocks noChangeShapeType="1"/>
          </p:cNvSpPr>
          <p:nvPr/>
        </p:nvSpPr>
        <p:spPr bwMode="auto">
          <a:xfrm>
            <a:off x="6149948" y="4549767"/>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9" name="Line 41"/>
          <p:cNvSpPr>
            <a:spLocks noChangeShapeType="1"/>
          </p:cNvSpPr>
          <p:nvPr/>
        </p:nvSpPr>
        <p:spPr bwMode="auto">
          <a:xfrm>
            <a:off x="6149948" y="4694229"/>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80" name="Line 42"/>
          <p:cNvSpPr>
            <a:spLocks noChangeShapeType="1"/>
          </p:cNvSpPr>
          <p:nvPr/>
        </p:nvSpPr>
        <p:spPr bwMode="auto">
          <a:xfrm>
            <a:off x="6149948" y="4406892"/>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81" name="Line 43"/>
          <p:cNvSpPr>
            <a:spLocks noChangeShapeType="1"/>
          </p:cNvSpPr>
          <p:nvPr/>
        </p:nvSpPr>
        <p:spPr bwMode="auto">
          <a:xfrm>
            <a:off x="6115023" y="3686167"/>
            <a:ext cx="18732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82" name="Oval 44"/>
          <p:cNvSpPr>
            <a:spLocks noChangeArrowheads="1"/>
          </p:cNvSpPr>
          <p:nvPr/>
        </p:nvSpPr>
        <p:spPr bwMode="auto">
          <a:xfrm>
            <a:off x="6838923" y="3667117"/>
            <a:ext cx="42863"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83" name="Oval 45"/>
          <p:cNvSpPr>
            <a:spLocks noChangeArrowheads="1"/>
          </p:cNvSpPr>
          <p:nvPr/>
        </p:nvSpPr>
        <p:spPr bwMode="auto">
          <a:xfrm>
            <a:off x="6772248" y="3813167"/>
            <a:ext cx="42863"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84" name="Oval 46"/>
          <p:cNvSpPr>
            <a:spLocks noChangeArrowheads="1"/>
          </p:cNvSpPr>
          <p:nvPr/>
        </p:nvSpPr>
        <p:spPr bwMode="auto">
          <a:xfrm>
            <a:off x="6707161" y="3960804"/>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85" name="Oval 47"/>
          <p:cNvSpPr>
            <a:spLocks noChangeArrowheads="1"/>
          </p:cNvSpPr>
          <p:nvPr/>
        </p:nvSpPr>
        <p:spPr bwMode="auto">
          <a:xfrm>
            <a:off x="6626198" y="4094154"/>
            <a:ext cx="42863"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86" name="Oval 48"/>
          <p:cNvSpPr>
            <a:spLocks noChangeArrowheads="1"/>
          </p:cNvSpPr>
          <p:nvPr/>
        </p:nvSpPr>
        <p:spPr bwMode="auto">
          <a:xfrm>
            <a:off x="6554761" y="4237029"/>
            <a:ext cx="42862" cy="42863"/>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87" name="Oval 49"/>
          <p:cNvSpPr>
            <a:spLocks noChangeArrowheads="1"/>
          </p:cNvSpPr>
          <p:nvPr/>
        </p:nvSpPr>
        <p:spPr bwMode="auto">
          <a:xfrm>
            <a:off x="6497611" y="4384667"/>
            <a:ext cx="42862"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88" name="Oval 50"/>
          <p:cNvSpPr>
            <a:spLocks noChangeArrowheads="1"/>
          </p:cNvSpPr>
          <p:nvPr/>
        </p:nvSpPr>
        <p:spPr bwMode="auto">
          <a:xfrm>
            <a:off x="6445223" y="4518017"/>
            <a:ext cx="42863"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89" name="Oval 51"/>
          <p:cNvSpPr>
            <a:spLocks noChangeArrowheads="1"/>
          </p:cNvSpPr>
          <p:nvPr/>
        </p:nvSpPr>
        <p:spPr bwMode="auto">
          <a:xfrm>
            <a:off x="6369023" y="4670417"/>
            <a:ext cx="42863" cy="42862"/>
          </a:xfrm>
          <a:prstGeom prst="ellipse">
            <a:avLst/>
          </a:prstGeom>
          <a:solidFill>
            <a:srgbClr val="BBE0E3"/>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90" name="Line 52"/>
          <p:cNvSpPr>
            <a:spLocks noChangeShapeType="1"/>
          </p:cNvSpPr>
          <p:nvPr/>
        </p:nvSpPr>
        <p:spPr bwMode="auto">
          <a:xfrm flipH="1">
            <a:off x="6784948" y="5889617"/>
            <a:ext cx="1968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91" name="Line 53"/>
          <p:cNvSpPr>
            <a:spLocks noChangeShapeType="1"/>
          </p:cNvSpPr>
          <p:nvPr/>
        </p:nvSpPr>
        <p:spPr bwMode="auto">
          <a:xfrm flipH="1">
            <a:off x="6718273" y="5946767"/>
            <a:ext cx="19399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92" name="Line 54"/>
          <p:cNvSpPr>
            <a:spLocks noChangeShapeType="1"/>
          </p:cNvSpPr>
          <p:nvPr/>
        </p:nvSpPr>
        <p:spPr bwMode="auto">
          <a:xfrm flipH="1">
            <a:off x="6642073" y="6032492"/>
            <a:ext cx="19161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93" name="Rectangle 55"/>
          <p:cNvSpPr>
            <a:spLocks noChangeArrowheads="1"/>
          </p:cNvSpPr>
          <p:nvPr/>
        </p:nvSpPr>
        <p:spPr bwMode="auto">
          <a:xfrm>
            <a:off x="7272311" y="3597267"/>
            <a:ext cx="428625" cy="1385887"/>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94" name="Rectangle 56"/>
          <p:cNvSpPr>
            <a:spLocks noChangeArrowheads="1"/>
          </p:cNvSpPr>
          <p:nvPr/>
        </p:nvSpPr>
        <p:spPr bwMode="auto">
          <a:xfrm>
            <a:off x="7942236" y="1420804"/>
            <a:ext cx="1085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2764</a:t>
            </a:r>
          </a:p>
        </p:txBody>
      </p:sp>
    </p:spTree>
    <p:extLst>
      <p:ext uri="{BB962C8B-B14F-4D97-AF65-F5344CB8AC3E}">
        <p14:creationId xmlns:p14="http://schemas.microsoft.com/office/powerpoint/2010/main" val="10116136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2"/>
          <p:cNvSpPr txBox="1">
            <a:spLocks noChangeArrowheads="1"/>
          </p:cNvSpPr>
          <p:nvPr/>
        </p:nvSpPr>
        <p:spPr bwMode="auto">
          <a:xfrm>
            <a:off x="339725" y="518320"/>
            <a:ext cx="82296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zh-CN" altLang="en-US" sz="2600" kern="0" dirty="0" smtClean="0">
                <a:solidFill>
                  <a:schemeClr val="tx1"/>
                </a:solidFill>
                <a:latin typeface="微软雅黑" panose="020B0503020204020204" pitchFamily="34" charset="-122"/>
                <a:ea typeface="微软雅黑" panose="020B0503020204020204" pitchFamily="34" charset="-122"/>
              </a:rPr>
              <a:t>例</a:t>
            </a:r>
            <a:r>
              <a:rPr lang="en-US" altLang="zh-CN" sz="2600" kern="0" dirty="0" smtClean="0">
                <a:solidFill>
                  <a:schemeClr val="tx1"/>
                </a:solidFill>
                <a:latin typeface="微软雅黑" panose="020B0503020204020204" pitchFamily="34" charset="-122"/>
                <a:ea typeface="微软雅黑" panose="020B0503020204020204" pitchFamily="34" charset="-122"/>
              </a:rPr>
              <a:t>5 8K RAM</a:t>
            </a:r>
            <a:r>
              <a:rPr lang="zh-CN" altLang="en-US" sz="2600" kern="0" dirty="0" smtClean="0">
                <a:solidFill>
                  <a:schemeClr val="tx1"/>
                </a:solidFill>
                <a:latin typeface="微软雅黑" panose="020B0503020204020204" pitchFamily="34" charset="-122"/>
                <a:ea typeface="微软雅黑" panose="020B0503020204020204" pitchFamily="34" charset="-122"/>
              </a:rPr>
              <a:t>扩展电路</a:t>
            </a:r>
            <a:endParaRPr lang="zh-CN" altLang="en-US" sz="2600" kern="0" dirty="0">
              <a:solidFill>
                <a:schemeClr val="tx1"/>
              </a:solidFill>
              <a:latin typeface="微软雅黑" panose="020B0503020204020204" pitchFamily="34" charset="-122"/>
              <a:ea typeface="微软雅黑" panose="020B0503020204020204" pitchFamily="34" charset="-122"/>
            </a:endParaRPr>
          </a:p>
        </p:txBody>
      </p:sp>
      <p:sp>
        <p:nvSpPr>
          <p:cNvPr id="59" name="Rectangle 82"/>
          <p:cNvSpPr>
            <a:spLocks noChangeArrowheads="1"/>
          </p:cNvSpPr>
          <p:nvPr/>
        </p:nvSpPr>
        <p:spPr bwMode="auto">
          <a:xfrm>
            <a:off x="947036" y="1862038"/>
            <a:ext cx="936625" cy="4402137"/>
          </a:xfrm>
          <a:prstGeom prst="rect">
            <a:avLst/>
          </a:prstGeom>
          <a:solidFill>
            <a:srgbClr val="CCECFF"/>
          </a:solidFill>
          <a:ln w="3175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3000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P2.5</a:t>
            </a:r>
          </a:p>
          <a:p>
            <a:pPr marL="0" marR="0" lvl="0" indent="0" algn="r"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P2.4</a:t>
            </a:r>
            <a:endPar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r" defTabSz="914400" eaLnBrk="1" fontAlgn="base" latinLnBrk="0" hangingPunct="1">
              <a:lnSpc>
                <a:spcPct val="85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85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P2.0</a:t>
            </a:r>
          </a:p>
          <a:p>
            <a:pPr marL="0" marR="0" lvl="0" indent="0" algn="r"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P0.7</a:t>
            </a:r>
          </a:p>
          <a:p>
            <a:pPr marL="0" marR="0" lvl="0" indent="0" algn="r"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p>
          <a:p>
            <a:pPr marL="0" marR="0" lvl="0" indent="0" algn="r"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P0.0</a:t>
            </a:r>
          </a:p>
          <a:p>
            <a:pPr marL="0" marR="0" lvl="0" indent="0" algn="r"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rPr>
              <a:t>ALE</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FF66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/RD</a:t>
            </a:r>
          </a:p>
          <a:p>
            <a:pPr marL="0" marR="0" lvl="0" indent="0" algn="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FFCC00"/>
              </a:solidFill>
              <a:effectLst/>
              <a:uLnTx/>
              <a:uFillTx/>
              <a:latin typeface="Arial" panose="020B0604020202020204" pitchFamily="34" charset="0"/>
              <a:ea typeface="宋体" panose="02010600030101010101" pitchFamily="2" charset="-122"/>
            </a:endParaRP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Arial Unicode MS" panose="020B0604020202020204" pitchFamily="34" charset="-122"/>
                <a:cs typeface="Arial Unicode MS" panose="020B0604020202020204" pitchFamily="34" charset="-122"/>
              </a:rPr>
              <a:t>/WR</a:t>
            </a:r>
          </a:p>
        </p:txBody>
      </p:sp>
      <p:sp>
        <p:nvSpPr>
          <p:cNvPr id="60" name="Rectangle 83"/>
          <p:cNvSpPr>
            <a:spLocks noChangeArrowheads="1"/>
          </p:cNvSpPr>
          <p:nvPr/>
        </p:nvSpPr>
        <p:spPr bwMode="auto">
          <a:xfrm>
            <a:off x="5628573" y="1862038"/>
            <a:ext cx="935038" cy="3744912"/>
          </a:xfrm>
          <a:prstGeom prst="rect">
            <a:avLst/>
          </a:prstGeom>
          <a:solidFill>
            <a:srgbClr val="CCECFF"/>
          </a:solidFill>
          <a:ln w="25400">
            <a:solidFill>
              <a:srgbClr val="000000"/>
            </a:solidFill>
            <a:miter lim="800000"/>
            <a:headEnd/>
            <a:tailEnd/>
          </a:ln>
        </p:spPr>
        <p:txBody>
          <a:bodyPr wrap="none" lIns="54000" tIns="46800" rIns="54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CE</a:t>
            </a:r>
          </a:p>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66FF33"/>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A12</a:t>
            </a:r>
            <a:r>
              <a:rPr kumimoji="0" lang="en-US" altLang="zh-CN" sz="1800" b="0"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A8</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A7</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1" i="0" u="none" strike="noStrike" kern="0" cap="none" spc="0" normalizeH="0" baseline="0" noProof="0">
                <a:ln>
                  <a:noFill/>
                </a:ln>
                <a:solidFill>
                  <a:srgbClr val="FFCC00"/>
                </a:solidFill>
                <a:effectLst/>
                <a:uLnTx/>
                <a:uFillTx/>
                <a:latin typeface="Arial" panose="020B0604020202020204" pitchFamily="34" charset="0"/>
                <a:ea typeface="宋体" panose="02010600030101010101" pitchFamily="2" charset="-122"/>
              </a:rPr>
              <a:t> </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O7</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      :</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A0</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O0</a:t>
            </a:r>
          </a:p>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90000"/>
              </a:lnSpc>
              <a:spcBef>
                <a:spcPct val="10000"/>
              </a:spcBef>
              <a:spcAft>
                <a:spcPct val="0"/>
              </a:spcAft>
              <a:buClrTx/>
              <a:buSzTx/>
              <a:buFontTx/>
              <a:buNone/>
              <a:tabLst/>
              <a:defRPr/>
            </a:pPr>
            <a:r>
              <a:rPr kumimoji="0" lang="en-US" altLang="zh-CN" sz="17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/OE</a:t>
            </a:r>
            <a:r>
              <a:rPr kumimoji="0" lang="en-US" altLang="zh-CN" sz="1700" b="1" i="0" u="none" strike="noStrike" kern="0" cap="none" spc="0" normalizeH="0" baseline="0" noProof="0">
                <a:ln>
                  <a:noFill/>
                </a:ln>
                <a:solidFill>
                  <a:srgbClr val="FFCC00"/>
                </a:solidFill>
                <a:effectLst/>
                <a:uLnTx/>
                <a:uFillTx/>
                <a:latin typeface="Arial" panose="020B0604020202020204" pitchFamily="34" charset="0"/>
                <a:ea typeface="宋体" panose="02010600030101010101" pitchFamily="2" charset="-122"/>
              </a:rPr>
              <a:t> </a:t>
            </a:r>
            <a:r>
              <a:rPr kumimoji="0" lang="en-US" altLang="zh-CN" sz="17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/WE</a:t>
            </a:r>
          </a:p>
        </p:txBody>
      </p:sp>
      <p:sp>
        <p:nvSpPr>
          <p:cNvPr id="61" name="Rectangle 84"/>
          <p:cNvSpPr>
            <a:spLocks noChangeArrowheads="1"/>
          </p:cNvSpPr>
          <p:nvPr/>
        </p:nvSpPr>
        <p:spPr bwMode="auto">
          <a:xfrm>
            <a:off x="3755323" y="3517800"/>
            <a:ext cx="792163" cy="1728788"/>
          </a:xfrm>
          <a:prstGeom prst="rect">
            <a:avLst/>
          </a:prstGeom>
          <a:solidFill>
            <a:srgbClr val="BBE0E3"/>
          </a:solidFill>
          <a:ln w="25400">
            <a:solidFill>
              <a:srgbClr val="000000"/>
            </a:solidFill>
            <a:miter lim="800000"/>
            <a:headEnd/>
            <a:tailEnd/>
          </a:ln>
        </p:spPr>
        <p:txBody>
          <a:bodyPr wrap="none" lIns="54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黑体" panose="02010609060101010101" pitchFamily="49" charset="-122"/>
                <a:ea typeface="黑体" panose="02010609060101010101" pitchFamily="49" charset="-122"/>
              </a:rPr>
              <a:t>D7</a:t>
            </a:r>
            <a:r>
              <a:rPr kumimoji="0" lang="en-US" altLang="zh-CN" sz="18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rPr>
              <a:t>  </a:t>
            </a:r>
            <a:r>
              <a:rPr kumimoji="0" lang="en-US" altLang="zh-CN" sz="1800" b="1" i="0" u="none" strike="noStrike" kern="0" cap="none" spc="0" normalizeH="0" baseline="0" noProof="0">
                <a:ln>
                  <a:noFill/>
                </a:ln>
                <a:solidFill>
                  <a:srgbClr val="0000CC"/>
                </a:solidFill>
                <a:effectLst/>
                <a:uLnTx/>
                <a:uFillTx/>
                <a:latin typeface="黑体" panose="02010609060101010101" pitchFamily="49" charset="-122"/>
                <a:ea typeface="黑体" panose="02010609060101010101" pitchFamily="49" charset="-122"/>
              </a:rPr>
              <a:t>Q7</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rPr>
              <a:t>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2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74LS</a:t>
            </a:r>
            <a:r>
              <a:rPr kumimoji="0" lang="en-US" altLang="zh-CN" sz="17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373</a:t>
            </a:r>
            <a:endParaRPr kumimoji="0" lang="en-US" altLang="zh-CN" sz="17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0000CC"/>
                </a:solidFill>
                <a:effectLst/>
                <a:uLnTx/>
                <a:uFillTx/>
                <a:latin typeface="黑体" panose="02010609060101010101" pitchFamily="49" charset="-122"/>
                <a:ea typeface="黑体" panose="02010609060101010101" pitchFamily="49" charset="-122"/>
              </a:rPr>
              <a:t>D0</a:t>
            </a:r>
            <a:r>
              <a:rPr kumimoji="0" lang="en-US" altLang="zh-CN" sz="1800" b="1"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rPr>
              <a:t>  </a:t>
            </a:r>
            <a:r>
              <a:rPr kumimoji="0" lang="en-US" altLang="zh-CN" sz="1800" b="1" i="0" u="none" strike="noStrike" kern="0" cap="none" spc="0" normalizeH="0" baseline="0" noProof="0">
                <a:ln>
                  <a:noFill/>
                </a:ln>
                <a:solidFill>
                  <a:srgbClr val="0000CC"/>
                </a:solidFill>
                <a:effectLst/>
                <a:uLnTx/>
                <a:uFillTx/>
                <a:latin typeface="黑体" panose="02010609060101010101" pitchFamily="49" charset="-122"/>
                <a:ea typeface="黑体" panose="02010609060101010101" pitchFamily="49" charset="-122"/>
              </a:rPr>
              <a:t>Q0</a:t>
            </a:r>
          </a:p>
          <a:p>
            <a:pPr marL="0" marR="0" lvl="0" indent="0" defTabSz="914400" eaLnBrk="1" fontAlgn="base" latinLnBrk="0" hangingPunct="1">
              <a:lnSpc>
                <a:spcPct val="150000"/>
              </a:lnSpc>
              <a:spcBef>
                <a:spcPct val="0"/>
              </a:spcBef>
              <a:spcAft>
                <a:spcPct val="0"/>
              </a:spcAft>
              <a:buClrTx/>
              <a:buSzTx/>
              <a:buFontTx/>
              <a:buNone/>
              <a:tabLst/>
              <a:defRPr/>
            </a:pPr>
            <a:r>
              <a:rPr kumimoji="0" lang="en-US" altLang="zh-CN" sz="1800" b="1" i="0" u="none" strike="noStrike" kern="0" cap="none" spc="0" normalizeH="0" baseline="0" noProof="0">
                <a:ln>
                  <a:noFill/>
                </a:ln>
                <a:solidFill>
                  <a:srgbClr val="FF6600"/>
                </a:solidFill>
                <a:effectLst/>
                <a:uLnTx/>
                <a:uFillTx/>
                <a:latin typeface="黑体" panose="02010609060101010101" pitchFamily="49" charset="-122"/>
                <a:ea typeface="黑体" panose="02010609060101010101" pitchFamily="49" charset="-122"/>
              </a:rPr>
              <a:t>CP</a:t>
            </a:r>
          </a:p>
        </p:txBody>
      </p:sp>
      <p:sp>
        <p:nvSpPr>
          <p:cNvPr id="62" name="Line 85"/>
          <p:cNvSpPr>
            <a:spLocks noChangeShapeType="1"/>
          </p:cNvSpPr>
          <p:nvPr/>
        </p:nvSpPr>
        <p:spPr bwMode="auto">
          <a:xfrm>
            <a:off x="1883661" y="4670325"/>
            <a:ext cx="18716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3" name="Line 86"/>
          <p:cNvSpPr>
            <a:spLocks noChangeShapeType="1"/>
          </p:cNvSpPr>
          <p:nvPr/>
        </p:nvSpPr>
        <p:spPr bwMode="auto">
          <a:xfrm>
            <a:off x="1883661" y="3662263"/>
            <a:ext cx="18716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4" name="Line 87"/>
          <p:cNvSpPr>
            <a:spLocks noChangeShapeType="1"/>
          </p:cNvSpPr>
          <p:nvPr/>
        </p:nvSpPr>
        <p:spPr bwMode="auto">
          <a:xfrm>
            <a:off x="4547486" y="3662263"/>
            <a:ext cx="1081087"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5" name="Line 88"/>
          <p:cNvSpPr>
            <a:spLocks noChangeShapeType="1"/>
          </p:cNvSpPr>
          <p:nvPr/>
        </p:nvSpPr>
        <p:spPr bwMode="auto">
          <a:xfrm>
            <a:off x="4547486" y="4670325"/>
            <a:ext cx="1081087"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6" name="Line 89"/>
          <p:cNvSpPr>
            <a:spLocks noChangeShapeType="1"/>
          </p:cNvSpPr>
          <p:nvPr/>
        </p:nvSpPr>
        <p:spPr bwMode="auto">
          <a:xfrm>
            <a:off x="1883661" y="3373338"/>
            <a:ext cx="3744912"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7" name="Line 90"/>
          <p:cNvSpPr>
            <a:spLocks noChangeShapeType="1"/>
          </p:cNvSpPr>
          <p:nvPr/>
        </p:nvSpPr>
        <p:spPr bwMode="auto">
          <a:xfrm>
            <a:off x="1883661" y="2797075"/>
            <a:ext cx="3744912"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8" name="Line 91"/>
          <p:cNvSpPr>
            <a:spLocks noChangeShapeType="1"/>
          </p:cNvSpPr>
          <p:nvPr/>
        </p:nvSpPr>
        <p:spPr bwMode="auto">
          <a:xfrm>
            <a:off x="1883661" y="2941538"/>
            <a:ext cx="3744912"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9" name="Line 92"/>
          <p:cNvSpPr>
            <a:spLocks noChangeShapeType="1"/>
          </p:cNvSpPr>
          <p:nvPr/>
        </p:nvSpPr>
        <p:spPr bwMode="auto">
          <a:xfrm>
            <a:off x="1883661" y="3086000"/>
            <a:ext cx="3744912"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70" name="Line 93"/>
          <p:cNvSpPr>
            <a:spLocks noChangeShapeType="1"/>
          </p:cNvSpPr>
          <p:nvPr/>
        </p:nvSpPr>
        <p:spPr bwMode="auto">
          <a:xfrm>
            <a:off x="1883661" y="3228875"/>
            <a:ext cx="3744912"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71" name="Line 94"/>
          <p:cNvSpPr>
            <a:spLocks noChangeShapeType="1"/>
          </p:cNvSpPr>
          <p:nvPr/>
        </p:nvSpPr>
        <p:spPr bwMode="auto">
          <a:xfrm>
            <a:off x="1883661" y="3805138"/>
            <a:ext cx="18716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2" name="Line 95"/>
          <p:cNvSpPr>
            <a:spLocks noChangeShapeType="1"/>
          </p:cNvSpPr>
          <p:nvPr/>
        </p:nvSpPr>
        <p:spPr bwMode="auto">
          <a:xfrm>
            <a:off x="1883661" y="3949600"/>
            <a:ext cx="18716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3" name="Line 96"/>
          <p:cNvSpPr>
            <a:spLocks noChangeShapeType="1"/>
          </p:cNvSpPr>
          <p:nvPr/>
        </p:nvSpPr>
        <p:spPr bwMode="auto">
          <a:xfrm>
            <a:off x="1883661" y="4094063"/>
            <a:ext cx="18716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4" name="Line 97"/>
          <p:cNvSpPr>
            <a:spLocks noChangeShapeType="1"/>
          </p:cNvSpPr>
          <p:nvPr/>
        </p:nvSpPr>
        <p:spPr bwMode="auto">
          <a:xfrm>
            <a:off x="1883661" y="4236938"/>
            <a:ext cx="18716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5" name="Line 98"/>
          <p:cNvSpPr>
            <a:spLocks noChangeShapeType="1"/>
          </p:cNvSpPr>
          <p:nvPr/>
        </p:nvSpPr>
        <p:spPr bwMode="auto">
          <a:xfrm>
            <a:off x="1883661" y="4381400"/>
            <a:ext cx="18716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6" name="Line 99"/>
          <p:cNvSpPr>
            <a:spLocks noChangeShapeType="1"/>
          </p:cNvSpPr>
          <p:nvPr/>
        </p:nvSpPr>
        <p:spPr bwMode="auto">
          <a:xfrm>
            <a:off x="1883661" y="4525863"/>
            <a:ext cx="18716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7" name="Line 100"/>
          <p:cNvSpPr>
            <a:spLocks noChangeShapeType="1"/>
          </p:cNvSpPr>
          <p:nvPr/>
        </p:nvSpPr>
        <p:spPr bwMode="auto">
          <a:xfrm flipV="1">
            <a:off x="4547486" y="3805138"/>
            <a:ext cx="1081087" cy="1587"/>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78" name="Line 101"/>
          <p:cNvSpPr>
            <a:spLocks noChangeShapeType="1"/>
          </p:cNvSpPr>
          <p:nvPr/>
        </p:nvSpPr>
        <p:spPr bwMode="auto">
          <a:xfrm flipV="1">
            <a:off x="4547486" y="3949600"/>
            <a:ext cx="1081087" cy="1588"/>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79" name="Line 102"/>
          <p:cNvSpPr>
            <a:spLocks noChangeShapeType="1"/>
          </p:cNvSpPr>
          <p:nvPr/>
        </p:nvSpPr>
        <p:spPr bwMode="auto">
          <a:xfrm flipV="1">
            <a:off x="4547486" y="4094063"/>
            <a:ext cx="1066800" cy="1587"/>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80" name="Line 103"/>
          <p:cNvSpPr>
            <a:spLocks noChangeShapeType="1"/>
          </p:cNvSpPr>
          <p:nvPr/>
        </p:nvSpPr>
        <p:spPr bwMode="auto">
          <a:xfrm flipV="1">
            <a:off x="4547486" y="4236938"/>
            <a:ext cx="1081087" cy="1587"/>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81" name="Line 104"/>
          <p:cNvSpPr>
            <a:spLocks noChangeShapeType="1"/>
          </p:cNvSpPr>
          <p:nvPr/>
        </p:nvSpPr>
        <p:spPr bwMode="auto">
          <a:xfrm flipV="1">
            <a:off x="4547486" y="4381400"/>
            <a:ext cx="1081087" cy="1588"/>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82" name="Line 105"/>
          <p:cNvSpPr>
            <a:spLocks noChangeShapeType="1"/>
          </p:cNvSpPr>
          <p:nvPr/>
        </p:nvSpPr>
        <p:spPr bwMode="auto">
          <a:xfrm flipV="1">
            <a:off x="4547486" y="4525863"/>
            <a:ext cx="1081087" cy="1587"/>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83" name="Line 106"/>
          <p:cNvSpPr>
            <a:spLocks noChangeShapeType="1"/>
          </p:cNvSpPr>
          <p:nvPr/>
        </p:nvSpPr>
        <p:spPr bwMode="auto">
          <a:xfrm>
            <a:off x="1883661" y="4959250"/>
            <a:ext cx="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4" name="Line 107"/>
          <p:cNvSpPr>
            <a:spLocks noChangeShapeType="1"/>
          </p:cNvSpPr>
          <p:nvPr/>
        </p:nvSpPr>
        <p:spPr bwMode="auto">
          <a:xfrm>
            <a:off x="1883661" y="4959250"/>
            <a:ext cx="1871662" cy="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85" name="Line 108"/>
          <p:cNvSpPr>
            <a:spLocks noChangeShapeType="1"/>
          </p:cNvSpPr>
          <p:nvPr/>
        </p:nvSpPr>
        <p:spPr bwMode="auto">
          <a:xfrm>
            <a:off x="2315461" y="4670325"/>
            <a:ext cx="0" cy="158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6" name="Line 109"/>
          <p:cNvSpPr>
            <a:spLocks noChangeShapeType="1"/>
          </p:cNvSpPr>
          <p:nvPr/>
        </p:nvSpPr>
        <p:spPr bwMode="auto">
          <a:xfrm>
            <a:off x="2459923" y="4527450"/>
            <a:ext cx="0" cy="1655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7" name="Line 110"/>
          <p:cNvSpPr>
            <a:spLocks noChangeShapeType="1"/>
          </p:cNvSpPr>
          <p:nvPr/>
        </p:nvSpPr>
        <p:spPr bwMode="auto">
          <a:xfrm>
            <a:off x="2604386" y="4382988"/>
            <a:ext cx="0" cy="1728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8" name="Line 111"/>
          <p:cNvSpPr>
            <a:spLocks noChangeShapeType="1"/>
          </p:cNvSpPr>
          <p:nvPr/>
        </p:nvSpPr>
        <p:spPr bwMode="auto">
          <a:xfrm>
            <a:off x="2747261" y="4238525"/>
            <a:ext cx="0" cy="1800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9" name="Line 112"/>
          <p:cNvSpPr>
            <a:spLocks noChangeShapeType="1"/>
          </p:cNvSpPr>
          <p:nvPr/>
        </p:nvSpPr>
        <p:spPr bwMode="auto">
          <a:xfrm>
            <a:off x="2891723" y="4095650"/>
            <a:ext cx="0" cy="18716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0" name="Line 113"/>
          <p:cNvSpPr>
            <a:spLocks noChangeShapeType="1"/>
          </p:cNvSpPr>
          <p:nvPr/>
        </p:nvSpPr>
        <p:spPr bwMode="auto">
          <a:xfrm>
            <a:off x="3036186" y="3951188"/>
            <a:ext cx="0" cy="19446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1" name="Line 114"/>
          <p:cNvSpPr>
            <a:spLocks noChangeShapeType="1"/>
          </p:cNvSpPr>
          <p:nvPr/>
        </p:nvSpPr>
        <p:spPr bwMode="auto">
          <a:xfrm>
            <a:off x="3179061" y="3806725"/>
            <a:ext cx="0" cy="2016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2" name="Line 115"/>
          <p:cNvSpPr>
            <a:spLocks noChangeShapeType="1"/>
          </p:cNvSpPr>
          <p:nvPr/>
        </p:nvSpPr>
        <p:spPr bwMode="auto">
          <a:xfrm>
            <a:off x="3323523" y="3662263"/>
            <a:ext cx="0" cy="2089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3" name="Line 116"/>
          <p:cNvSpPr>
            <a:spLocks noChangeShapeType="1"/>
          </p:cNvSpPr>
          <p:nvPr/>
        </p:nvSpPr>
        <p:spPr bwMode="auto">
          <a:xfrm>
            <a:off x="3323523" y="5751413"/>
            <a:ext cx="35290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4" name="Line 117"/>
          <p:cNvSpPr>
            <a:spLocks noChangeShapeType="1"/>
          </p:cNvSpPr>
          <p:nvPr/>
        </p:nvSpPr>
        <p:spPr bwMode="auto">
          <a:xfrm>
            <a:off x="3179061" y="5822850"/>
            <a:ext cx="37449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5" name="Line 118"/>
          <p:cNvSpPr>
            <a:spLocks noChangeShapeType="1"/>
          </p:cNvSpPr>
          <p:nvPr/>
        </p:nvSpPr>
        <p:spPr bwMode="auto">
          <a:xfrm>
            <a:off x="3036186" y="5895875"/>
            <a:ext cx="39592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6" name="Line 119"/>
          <p:cNvSpPr>
            <a:spLocks noChangeShapeType="1"/>
          </p:cNvSpPr>
          <p:nvPr/>
        </p:nvSpPr>
        <p:spPr bwMode="auto">
          <a:xfrm>
            <a:off x="2891723" y="5967313"/>
            <a:ext cx="4176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7" name="Line 120"/>
          <p:cNvSpPr>
            <a:spLocks noChangeShapeType="1"/>
          </p:cNvSpPr>
          <p:nvPr/>
        </p:nvSpPr>
        <p:spPr bwMode="auto">
          <a:xfrm>
            <a:off x="2747261" y="6038750"/>
            <a:ext cx="43926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8" name="Line 121"/>
          <p:cNvSpPr>
            <a:spLocks noChangeShapeType="1"/>
          </p:cNvSpPr>
          <p:nvPr/>
        </p:nvSpPr>
        <p:spPr bwMode="auto">
          <a:xfrm>
            <a:off x="2604386" y="6111775"/>
            <a:ext cx="46085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9" name="Line 122"/>
          <p:cNvSpPr>
            <a:spLocks noChangeShapeType="1"/>
          </p:cNvSpPr>
          <p:nvPr/>
        </p:nvSpPr>
        <p:spPr bwMode="auto">
          <a:xfrm>
            <a:off x="2459923" y="6183213"/>
            <a:ext cx="4824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0" name="Line 123"/>
          <p:cNvSpPr>
            <a:spLocks noChangeShapeType="1"/>
          </p:cNvSpPr>
          <p:nvPr/>
        </p:nvSpPr>
        <p:spPr bwMode="auto">
          <a:xfrm>
            <a:off x="2315461" y="6254650"/>
            <a:ext cx="50403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1" name="Line 124"/>
          <p:cNvSpPr>
            <a:spLocks noChangeShapeType="1"/>
          </p:cNvSpPr>
          <p:nvPr/>
        </p:nvSpPr>
        <p:spPr bwMode="auto">
          <a:xfrm>
            <a:off x="6563611" y="3662263"/>
            <a:ext cx="2889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2" name="Line 125"/>
          <p:cNvSpPr>
            <a:spLocks noChangeShapeType="1"/>
          </p:cNvSpPr>
          <p:nvPr/>
        </p:nvSpPr>
        <p:spPr bwMode="auto">
          <a:xfrm flipV="1">
            <a:off x="6852536" y="3662263"/>
            <a:ext cx="0" cy="2089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3" name="Line 126"/>
          <p:cNvSpPr>
            <a:spLocks noChangeShapeType="1"/>
          </p:cNvSpPr>
          <p:nvPr/>
        </p:nvSpPr>
        <p:spPr bwMode="auto">
          <a:xfrm flipV="1">
            <a:off x="6923973" y="3806725"/>
            <a:ext cx="0" cy="2016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4" name="Line 127"/>
          <p:cNvSpPr>
            <a:spLocks noChangeShapeType="1"/>
          </p:cNvSpPr>
          <p:nvPr/>
        </p:nvSpPr>
        <p:spPr bwMode="auto">
          <a:xfrm>
            <a:off x="6995411" y="3951188"/>
            <a:ext cx="0" cy="19446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5" name="Line 128"/>
          <p:cNvSpPr>
            <a:spLocks noChangeShapeType="1"/>
          </p:cNvSpPr>
          <p:nvPr/>
        </p:nvSpPr>
        <p:spPr bwMode="auto">
          <a:xfrm flipV="1">
            <a:off x="7068436" y="4095650"/>
            <a:ext cx="0" cy="18716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6" name="Line 129"/>
          <p:cNvSpPr>
            <a:spLocks noChangeShapeType="1"/>
          </p:cNvSpPr>
          <p:nvPr/>
        </p:nvSpPr>
        <p:spPr bwMode="auto">
          <a:xfrm flipV="1">
            <a:off x="7139873" y="4238525"/>
            <a:ext cx="0" cy="1800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7" name="Line 130"/>
          <p:cNvSpPr>
            <a:spLocks noChangeShapeType="1"/>
          </p:cNvSpPr>
          <p:nvPr/>
        </p:nvSpPr>
        <p:spPr bwMode="auto">
          <a:xfrm flipV="1">
            <a:off x="7212898" y="4382988"/>
            <a:ext cx="0" cy="1728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8" name="Line 131"/>
          <p:cNvSpPr>
            <a:spLocks noChangeShapeType="1"/>
          </p:cNvSpPr>
          <p:nvPr/>
        </p:nvSpPr>
        <p:spPr bwMode="auto">
          <a:xfrm flipV="1">
            <a:off x="7284336" y="4527450"/>
            <a:ext cx="0" cy="1655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9" name="Line 132"/>
          <p:cNvSpPr>
            <a:spLocks noChangeShapeType="1"/>
          </p:cNvSpPr>
          <p:nvPr/>
        </p:nvSpPr>
        <p:spPr bwMode="auto">
          <a:xfrm flipV="1">
            <a:off x="7355773" y="4670325"/>
            <a:ext cx="0" cy="158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0" name="Line 133"/>
          <p:cNvSpPr>
            <a:spLocks noChangeShapeType="1"/>
          </p:cNvSpPr>
          <p:nvPr/>
        </p:nvSpPr>
        <p:spPr bwMode="auto">
          <a:xfrm>
            <a:off x="6563611" y="4670325"/>
            <a:ext cx="7921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1" name="Line 134"/>
          <p:cNvSpPr>
            <a:spLocks noChangeShapeType="1"/>
          </p:cNvSpPr>
          <p:nvPr/>
        </p:nvSpPr>
        <p:spPr bwMode="auto">
          <a:xfrm>
            <a:off x="6563611" y="4527450"/>
            <a:ext cx="7207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2" name="Line 135"/>
          <p:cNvSpPr>
            <a:spLocks noChangeShapeType="1"/>
          </p:cNvSpPr>
          <p:nvPr/>
        </p:nvSpPr>
        <p:spPr bwMode="auto">
          <a:xfrm>
            <a:off x="6563611" y="4382988"/>
            <a:ext cx="6492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3" name="Line 136"/>
          <p:cNvSpPr>
            <a:spLocks noChangeShapeType="1"/>
          </p:cNvSpPr>
          <p:nvPr/>
        </p:nvSpPr>
        <p:spPr bwMode="auto">
          <a:xfrm>
            <a:off x="6563611" y="4238525"/>
            <a:ext cx="5762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4" name="Line 137"/>
          <p:cNvSpPr>
            <a:spLocks noChangeShapeType="1"/>
          </p:cNvSpPr>
          <p:nvPr/>
        </p:nvSpPr>
        <p:spPr bwMode="auto">
          <a:xfrm>
            <a:off x="6563611" y="4095650"/>
            <a:ext cx="504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5" name="Line 138"/>
          <p:cNvSpPr>
            <a:spLocks noChangeShapeType="1"/>
          </p:cNvSpPr>
          <p:nvPr/>
        </p:nvSpPr>
        <p:spPr bwMode="auto">
          <a:xfrm>
            <a:off x="6563611" y="3951188"/>
            <a:ext cx="431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6" name="Line 139"/>
          <p:cNvSpPr>
            <a:spLocks noChangeShapeType="1"/>
          </p:cNvSpPr>
          <p:nvPr/>
        </p:nvSpPr>
        <p:spPr bwMode="auto">
          <a:xfrm>
            <a:off x="6563611" y="3806725"/>
            <a:ext cx="3603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7" name="Line 140"/>
          <p:cNvSpPr>
            <a:spLocks noChangeShapeType="1"/>
          </p:cNvSpPr>
          <p:nvPr/>
        </p:nvSpPr>
        <p:spPr bwMode="auto">
          <a:xfrm>
            <a:off x="1883661" y="5462488"/>
            <a:ext cx="3744912"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18" name="Line 141"/>
          <p:cNvSpPr>
            <a:spLocks noChangeShapeType="1"/>
          </p:cNvSpPr>
          <p:nvPr/>
        </p:nvSpPr>
        <p:spPr bwMode="auto">
          <a:xfrm>
            <a:off x="1861436" y="2447825"/>
            <a:ext cx="3743325"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19" name="Oval 142"/>
          <p:cNvSpPr>
            <a:spLocks noChangeArrowheads="1"/>
          </p:cNvSpPr>
          <p:nvPr/>
        </p:nvSpPr>
        <p:spPr bwMode="auto">
          <a:xfrm>
            <a:off x="3287011" y="3625750"/>
            <a:ext cx="71437"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0" name="Oval 143"/>
          <p:cNvSpPr>
            <a:spLocks noChangeArrowheads="1"/>
          </p:cNvSpPr>
          <p:nvPr/>
        </p:nvSpPr>
        <p:spPr bwMode="auto">
          <a:xfrm>
            <a:off x="3142548" y="3770213"/>
            <a:ext cx="71438"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1" name="Oval 144"/>
          <p:cNvSpPr>
            <a:spLocks noChangeArrowheads="1"/>
          </p:cNvSpPr>
          <p:nvPr/>
        </p:nvSpPr>
        <p:spPr bwMode="auto">
          <a:xfrm>
            <a:off x="2999673" y="3914675"/>
            <a:ext cx="71438"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2" name="Oval 145"/>
          <p:cNvSpPr>
            <a:spLocks noChangeArrowheads="1"/>
          </p:cNvSpPr>
          <p:nvPr/>
        </p:nvSpPr>
        <p:spPr bwMode="auto">
          <a:xfrm>
            <a:off x="2855211" y="4057550"/>
            <a:ext cx="71437"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3" name="Oval 146"/>
          <p:cNvSpPr>
            <a:spLocks noChangeArrowheads="1"/>
          </p:cNvSpPr>
          <p:nvPr/>
        </p:nvSpPr>
        <p:spPr bwMode="auto">
          <a:xfrm>
            <a:off x="2710748" y="4202013"/>
            <a:ext cx="71438"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4" name="Oval 147"/>
          <p:cNvSpPr>
            <a:spLocks noChangeArrowheads="1"/>
          </p:cNvSpPr>
          <p:nvPr/>
        </p:nvSpPr>
        <p:spPr bwMode="auto">
          <a:xfrm>
            <a:off x="2567873" y="4346475"/>
            <a:ext cx="71438"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5" name="Oval 148"/>
          <p:cNvSpPr>
            <a:spLocks noChangeArrowheads="1"/>
          </p:cNvSpPr>
          <p:nvPr/>
        </p:nvSpPr>
        <p:spPr bwMode="auto">
          <a:xfrm>
            <a:off x="2423411" y="4489350"/>
            <a:ext cx="71437"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6" name="Oval 149"/>
          <p:cNvSpPr>
            <a:spLocks noChangeArrowheads="1"/>
          </p:cNvSpPr>
          <p:nvPr/>
        </p:nvSpPr>
        <p:spPr bwMode="auto">
          <a:xfrm>
            <a:off x="2278948" y="4633813"/>
            <a:ext cx="71438" cy="73025"/>
          </a:xfrm>
          <a:prstGeom prst="ellipse">
            <a:avLst/>
          </a:prstGeom>
          <a:solidFill>
            <a:srgbClr val="0066FF"/>
          </a:solidFill>
          <a:ln w="95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27" name="Rectangle 150"/>
          <p:cNvSpPr>
            <a:spLocks noChangeArrowheads="1"/>
          </p:cNvSpPr>
          <p:nvPr/>
        </p:nvSpPr>
        <p:spPr bwMode="auto">
          <a:xfrm>
            <a:off x="5376161" y="1314350"/>
            <a:ext cx="13970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lnSpc>
                <a:spcPct val="80000"/>
              </a:lnSpc>
              <a:spcBef>
                <a:spcPct val="0"/>
              </a:spcBef>
              <a:spcAft>
                <a:spcPct val="0"/>
              </a:spcAft>
              <a:buFontTx/>
              <a:buNone/>
            </a:pPr>
            <a:r>
              <a:rPr lang="en-US" altLang="zh-CN" sz="2000">
                <a:solidFill>
                  <a:srgbClr val="FF0000"/>
                </a:solidFill>
                <a:latin typeface="Arial Black" panose="020B0A04020102020204" pitchFamily="34" charset="0"/>
                <a:ea typeface="Arial Unicode MS" panose="020B0604020202020204" pitchFamily="34" charset="-122"/>
                <a:cs typeface="Arial Unicode MS" panose="020B0604020202020204" pitchFamily="34" charset="-122"/>
              </a:rPr>
              <a:t> </a:t>
            </a:r>
            <a:r>
              <a:rPr lang="en-US" altLang="zh-CN" sz="2000">
                <a:solidFill>
                  <a:srgbClr val="000000"/>
                </a:solidFill>
                <a:latin typeface="Arial Black" panose="020B0A04020102020204" pitchFamily="34" charset="0"/>
                <a:ea typeface="Arial Unicode MS" panose="020B0604020202020204" pitchFamily="34" charset="-122"/>
                <a:cs typeface="Arial Unicode MS" panose="020B0604020202020204" pitchFamily="34" charset="-122"/>
              </a:rPr>
              <a:t>6264</a:t>
            </a:r>
          </a:p>
          <a:p>
            <a:pPr algn="ctr" fontAlgn="base">
              <a:lnSpc>
                <a:spcPct val="80000"/>
              </a:lnSpc>
              <a:spcBef>
                <a:spcPct val="0"/>
              </a:spcBef>
              <a:spcAft>
                <a:spcPct val="0"/>
              </a:spcAft>
              <a:buFontTx/>
              <a:buNone/>
            </a:pPr>
            <a:r>
              <a:rPr lang="en-US" altLang="zh-CN" sz="2000">
                <a:solidFill>
                  <a:srgbClr val="000000"/>
                </a:solidFill>
                <a:latin typeface="Arial Black" panose="020B0A04020102020204" pitchFamily="34" charset="0"/>
                <a:ea typeface="Arial Unicode MS" panose="020B0604020202020204" pitchFamily="34" charset="-122"/>
                <a:cs typeface="Arial Unicode MS" panose="020B0604020202020204" pitchFamily="34" charset="-122"/>
              </a:rPr>
              <a:t>  </a:t>
            </a:r>
            <a:r>
              <a:rPr lang="en-US" altLang="zh-CN" sz="2000">
                <a:solidFill>
                  <a:srgbClr val="FF0000"/>
                </a:solidFill>
                <a:latin typeface="Arial Black" panose="020B0A04020102020204" pitchFamily="34" charset="0"/>
                <a:ea typeface="Arial Unicode MS" panose="020B0604020202020204" pitchFamily="34" charset="-122"/>
                <a:cs typeface="Arial Unicode MS" panose="020B0604020202020204" pitchFamily="34" charset="-122"/>
              </a:rPr>
              <a:t>8K RAM  </a:t>
            </a:r>
          </a:p>
        </p:txBody>
      </p:sp>
      <p:sp>
        <p:nvSpPr>
          <p:cNvPr id="128" name="Rectangle 151"/>
          <p:cNvSpPr>
            <a:spLocks noChangeArrowheads="1"/>
          </p:cNvSpPr>
          <p:nvPr/>
        </p:nvSpPr>
        <p:spPr bwMode="auto">
          <a:xfrm>
            <a:off x="894648" y="1563588"/>
            <a:ext cx="106997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Tx/>
              <a:buNone/>
            </a:pPr>
            <a:r>
              <a:rPr lang="en-US" altLang="zh-CN" sz="2000">
                <a:solidFill>
                  <a:srgbClr val="0033CC"/>
                </a:solidFill>
                <a:latin typeface="Arial Black" panose="020B0A04020102020204" pitchFamily="34" charset="0"/>
                <a:ea typeface="Arial Unicode MS" panose="020B0604020202020204" pitchFamily="34" charset="-122"/>
                <a:cs typeface="Arial Unicode MS" panose="020B0604020202020204" pitchFamily="34" charset="-122"/>
              </a:rPr>
              <a:t>MCS-51</a:t>
            </a:r>
          </a:p>
        </p:txBody>
      </p:sp>
      <p:sp>
        <p:nvSpPr>
          <p:cNvPr id="129" name="Line 152"/>
          <p:cNvSpPr>
            <a:spLocks noChangeShapeType="1"/>
          </p:cNvSpPr>
          <p:nvPr/>
        </p:nvSpPr>
        <p:spPr bwMode="auto">
          <a:xfrm>
            <a:off x="5717473" y="2187475"/>
            <a:ext cx="263525" cy="158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30" name="Rectangle 153"/>
          <p:cNvSpPr>
            <a:spLocks noChangeArrowheads="1"/>
          </p:cNvSpPr>
          <p:nvPr/>
        </p:nvSpPr>
        <p:spPr bwMode="auto">
          <a:xfrm>
            <a:off x="6806498" y="2160488"/>
            <a:ext cx="16954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/CE = P2.5(A13)</a:t>
            </a:r>
          </a:p>
        </p:txBody>
      </p:sp>
      <p:sp>
        <p:nvSpPr>
          <p:cNvPr id="187" name="Line 154"/>
          <p:cNvSpPr>
            <a:spLocks noChangeShapeType="1"/>
          </p:cNvSpPr>
          <p:nvPr/>
        </p:nvSpPr>
        <p:spPr bwMode="auto">
          <a:xfrm>
            <a:off x="1861436" y="5976838"/>
            <a:ext cx="198437"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88" name="Line 155"/>
          <p:cNvSpPr>
            <a:spLocks noChangeShapeType="1"/>
          </p:cNvSpPr>
          <p:nvPr/>
        </p:nvSpPr>
        <p:spPr bwMode="auto">
          <a:xfrm>
            <a:off x="2056698" y="5975250"/>
            <a:ext cx="0" cy="4318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89" name="Line 156"/>
          <p:cNvSpPr>
            <a:spLocks noChangeShapeType="1"/>
          </p:cNvSpPr>
          <p:nvPr/>
        </p:nvSpPr>
        <p:spPr bwMode="auto">
          <a:xfrm>
            <a:off x="2059873" y="6407050"/>
            <a:ext cx="4316413"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90" name="Line 157"/>
          <p:cNvSpPr>
            <a:spLocks noChangeShapeType="1"/>
          </p:cNvSpPr>
          <p:nvPr/>
        </p:nvSpPr>
        <p:spPr bwMode="auto">
          <a:xfrm flipV="1">
            <a:off x="6376286" y="5614888"/>
            <a:ext cx="0" cy="79216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191" name="AutoShape 158"/>
          <p:cNvSpPr>
            <a:spLocks noChangeArrowheads="1"/>
          </p:cNvSpPr>
          <p:nvPr/>
        </p:nvSpPr>
        <p:spPr bwMode="auto">
          <a:xfrm>
            <a:off x="7312911" y="2770088"/>
            <a:ext cx="1547812" cy="1189037"/>
          </a:xfrm>
          <a:prstGeom prst="wedgeRoundRectCallout">
            <a:avLst>
              <a:gd name="adj1" fmla="val -72565"/>
              <a:gd name="adj2" fmla="val 31843"/>
              <a:gd name="adj3" fmla="val 16667"/>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三态输出的数据口由</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/OE</a:t>
            </a: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控制</a:t>
            </a:r>
          </a:p>
        </p:txBody>
      </p:sp>
    </p:spTree>
    <p:extLst>
      <p:ext uri="{BB962C8B-B14F-4D97-AF65-F5344CB8AC3E}">
        <p14:creationId xmlns:p14="http://schemas.microsoft.com/office/powerpoint/2010/main" val="29620910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1066560"/>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658333" y="197478"/>
            <a:ext cx="5827236" cy="1323439"/>
          </a:xfrm>
          <a:prstGeom prst="rect">
            <a:avLst/>
          </a:prstGeom>
        </p:spPr>
        <p:txBody>
          <a:bodyPr wrap="none">
            <a:spAutoFit/>
          </a:bodyPr>
          <a:lstStyle/>
          <a:p>
            <a:pPr marL="566738" lvl="0" indent="-612000">
              <a:lnSpc>
                <a:spcPct val="125000"/>
              </a:lnSpc>
            </a:pP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的外设接口与应用</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五边形 5"/>
          <p:cNvSpPr/>
          <p:nvPr/>
        </p:nvSpPr>
        <p:spPr bwMode="auto">
          <a:xfrm>
            <a:off x="1770412" y="143933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AutoShape 15"/>
          <p:cNvSpPr>
            <a:spLocks noChangeArrowheads="1"/>
          </p:cNvSpPr>
          <p:nvPr/>
        </p:nvSpPr>
        <p:spPr bwMode="auto">
          <a:xfrm>
            <a:off x="2800766" y="1425052"/>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LED</a:t>
            </a:r>
            <a:r>
              <a:rPr lang="zh-CN" altLang="en-US" sz="3200" b="1" kern="0" dirty="0" smtClean="0">
                <a:solidFill>
                  <a:srgbClr val="002060"/>
                </a:solidFill>
                <a:latin typeface="黑体" panose="02010609060101010101" pitchFamily="49" charset="-122"/>
                <a:ea typeface="黑体" panose="02010609060101010101" pitchFamily="49" charset="-122"/>
              </a:rPr>
              <a:t>显示器接口技术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8" name="五边形 7"/>
          <p:cNvSpPr/>
          <p:nvPr/>
        </p:nvSpPr>
        <p:spPr bwMode="auto">
          <a:xfrm>
            <a:off x="1756047" y="223346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9" name="AutoShape 15"/>
          <p:cNvSpPr>
            <a:spLocks noChangeArrowheads="1"/>
          </p:cNvSpPr>
          <p:nvPr/>
        </p:nvSpPr>
        <p:spPr bwMode="auto">
          <a:xfrm>
            <a:off x="2800047" y="2256513"/>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按键、键盘接口技术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0" name="五边形 9"/>
          <p:cNvSpPr/>
          <p:nvPr/>
        </p:nvSpPr>
        <p:spPr bwMode="auto">
          <a:xfrm>
            <a:off x="1756047" y="3112379"/>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1" name="AutoShape 15"/>
          <p:cNvSpPr>
            <a:spLocks noChangeArrowheads="1"/>
          </p:cNvSpPr>
          <p:nvPr/>
        </p:nvSpPr>
        <p:spPr bwMode="auto">
          <a:xfrm>
            <a:off x="2800047" y="3098094"/>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3200" b="1" kern="0" dirty="0" smtClean="0">
                <a:solidFill>
                  <a:srgbClr val="002060"/>
                </a:solidFill>
                <a:latin typeface="黑体" panose="02010609060101010101" pitchFamily="49" charset="-122"/>
                <a:ea typeface="黑体" panose="02010609060101010101" pitchFamily="49" charset="-122"/>
              </a:rPr>
              <a:t>系统</a:t>
            </a:r>
            <a:r>
              <a:rPr lang="en-US" altLang="zh-CN" sz="3200" b="1" kern="0" dirty="0" smtClean="0">
                <a:solidFill>
                  <a:srgbClr val="002060"/>
                </a:solidFill>
                <a:latin typeface="黑体" panose="02010609060101010101" pitchFamily="49" charset="-122"/>
                <a:ea typeface="黑体" panose="02010609060101010101" pitchFamily="49" charset="-122"/>
              </a:rPr>
              <a:t>I/O</a:t>
            </a:r>
            <a:r>
              <a:rPr lang="zh-CN" altLang="en-US" sz="3200" b="1" kern="0" dirty="0" smtClean="0">
                <a:solidFill>
                  <a:srgbClr val="002060"/>
                </a:solidFill>
                <a:latin typeface="黑体" panose="02010609060101010101" pitchFamily="49" charset="-122"/>
                <a:ea typeface="黑体" panose="02010609060101010101" pitchFamily="49" charset="-122"/>
              </a:rPr>
              <a:t>接口扩展技术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2" name="五边形 11"/>
          <p:cNvSpPr/>
          <p:nvPr/>
        </p:nvSpPr>
        <p:spPr bwMode="auto">
          <a:xfrm>
            <a:off x="1756047" y="3920796"/>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5" action="ppaction://hlinksldjump"/>
              </a:rPr>
              <a:t>4.4</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3" name="AutoShape 15"/>
          <p:cNvSpPr>
            <a:spLocks noChangeArrowheads="1"/>
          </p:cNvSpPr>
          <p:nvPr/>
        </p:nvSpPr>
        <p:spPr bwMode="auto">
          <a:xfrm>
            <a:off x="2800047" y="3906511"/>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a:solidFill>
                  <a:srgbClr val="FF0000"/>
                </a:solidFill>
                <a:latin typeface="黑体" panose="02010609060101010101" pitchFamily="49" charset="-122"/>
                <a:ea typeface="黑体" panose="02010609060101010101" pitchFamily="49" charset="-122"/>
              </a:rPr>
              <a:t>LCD</a:t>
            </a:r>
            <a:r>
              <a:rPr lang="zh-CN" altLang="en-US" sz="3200" b="1" kern="0" dirty="0">
                <a:solidFill>
                  <a:srgbClr val="FF0000"/>
                </a:solidFill>
                <a:latin typeface="黑体" panose="02010609060101010101" pitchFamily="49" charset="-122"/>
                <a:ea typeface="黑体" panose="02010609060101010101" pitchFamily="49" charset="-122"/>
              </a:rPr>
              <a:t>显示器接口技术</a:t>
            </a:r>
          </a:p>
        </p:txBody>
      </p:sp>
      <p:sp>
        <p:nvSpPr>
          <p:cNvPr id="14" name="五边形 13"/>
          <p:cNvSpPr/>
          <p:nvPr/>
        </p:nvSpPr>
        <p:spPr bwMode="auto">
          <a:xfrm>
            <a:off x="1756047" y="4729213"/>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6" action="ppaction://hlinksldjump"/>
              </a:rPr>
              <a:t>4.5</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5" name="AutoShape 15"/>
          <p:cNvSpPr>
            <a:spLocks noChangeArrowheads="1"/>
          </p:cNvSpPr>
          <p:nvPr/>
        </p:nvSpPr>
        <p:spPr bwMode="auto">
          <a:xfrm>
            <a:off x="2800047" y="4714928"/>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D/A</a:t>
            </a:r>
            <a:r>
              <a:rPr lang="zh-CN" altLang="en-US" sz="3200" b="1" kern="0" dirty="0" smtClean="0">
                <a:solidFill>
                  <a:srgbClr val="002060"/>
                </a:solidFill>
                <a:latin typeface="黑体" panose="02010609060101010101" pitchFamily="49" charset="-122"/>
                <a:ea typeface="黑体" panose="02010609060101010101" pitchFamily="49" charset="-122"/>
              </a:rPr>
              <a:t>转换器接口技术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6" name="五边形 15"/>
          <p:cNvSpPr/>
          <p:nvPr/>
        </p:nvSpPr>
        <p:spPr bwMode="auto">
          <a:xfrm>
            <a:off x="1756047" y="5523345"/>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7" action="ppaction://hlinksldjump"/>
              </a:rPr>
              <a:t>4.6</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7" name="AutoShape 15"/>
          <p:cNvSpPr>
            <a:spLocks noChangeArrowheads="1"/>
          </p:cNvSpPr>
          <p:nvPr/>
        </p:nvSpPr>
        <p:spPr bwMode="auto">
          <a:xfrm>
            <a:off x="2800047" y="5509060"/>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A/D</a:t>
            </a:r>
            <a:r>
              <a:rPr lang="zh-CN" altLang="en-US" sz="3200" b="1" kern="0" dirty="0" smtClean="0">
                <a:solidFill>
                  <a:srgbClr val="002060"/>
                </a:solidFill>
                <a:latin typeface="黑体" panose="02010609060101010101" pitchFamily="49" charset="-122"/>
                <a:ea typeface="黑体" panose="02010609060101010101" pitchFamily="49" charset="-122"/>
              </a:rPr>
              <a:t>转换器</a:t>
            </a:r>
            <a:r>
              <a:rPr lang="zh-CN" altLang="en-US" sz="3200" b="1" kern="0" dirty="0">
                <a:solidFill>
                  <a:srgbClr val="002060"/>
                </a:solidFill>
                <a:latin typeface="黑体" panose="02010609060101010101" pitchFamily="49" charset="-122"/>
                <a:ea typeface="黑体" panose="02010609060101010101" pitchFamily="49" charset="-122"/>
              </a:rPr>
              <a:t>接口</a:t>
            </a:r>
            <a:r>
              <a:rPr lang="zh-CN" altLang="en-US" sz="3200" b="1" kern="0" dirty="0" smtClean="0">
                <a:solidFill>
                  <a:srgbClr val="002060"/>
                </a:solidFill>
                <a:latin typeface="黑体" panose="02010609060101010101" pitchFamily="49" charset="-122"/>
                <a:ea typeface="黑体" panose="02010609060101010101" pitchFamily="49" charset="-122"/>
              </a:rPr>
              <a:t>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376647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753706"/>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155491" y="13347"/>
            <a:ext cx="5419592" cy="664284"/>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4.4</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LCD</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显示器接口技术</a:t>
            </a:r>
          </a:p>
        </p:txBody>
      </p:sp>
      <p:sp>
        <p:nvSpPr>
          <p:cNvPr id="6" name="内容占位符 2"/>
          <p:cNvSpPr txBox="1">
            <a:spLocks/>
          </p:cNvSpPr>
          <p:nvPr/>
        </p:nvSpPr>
        <p:spPr bwMode="auto">
          <a:xfrm>
            <a:off x="107627" y="917000"/>
            <a:ext cx="8864357" cy="378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just" defTabSz="914400" rtl="0" eaLnBrk="0" fontAlgn="base" latinLnBrk="0" hangingPunct="0">
              <a:lnSpc>
                <a:spcPct val="100000"/>
              </a:lnSpc>
              <a:spcBef>
                <a:spcPts val="0"/>
              </a:spcBef>
              <a:spcAft>
                <a:spcPct val="0"/>
              </a:spcAft>
              <a:buClrTx/>
              <a:buSzTx/>
              <a:buFontTx/>
              <a:buNone/>
              <a:tabLst/>
              <a:defRPr/>
            </a:pP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液晶显示器（</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Liquid Crystal Display</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LCD</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具有省电、体积小及抗干扰能力强等优点，广泛应用于电子产品中。按照显示方式分为以下三种类型：</a:t>
            </a:r>
            <a:endPar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0" indent="457200" algn="just">
              <a:spcBef>
                <a:spcPts val="0"/>
              </a:spcBef>
              <a:defRPr/>
            </a:pPr>
            <a:r>
              <a:rPr kumimoji="0" lang="zh-CN" altLang="en-US" sz="2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字段型</a:t>
            </a:r>
            <a:r>
              <a:rPr lang="zh-CN" altLang="en-US" sz="2200" b="0" kern="0" dirty="0">
                <a:latin typeface="微软雅黑" panose="020B0503020204020204" pitchFamily="34" charset="-122"/>
                <a:ea typeface="微软雅黑" panose="020B0503020204020204" pitchFamily="34" charset="-122"/>
              </a:rPr>
              <a:t>：以长</a:t>
            </a:r>
            <a:r>
              <a:rPr lang="zh-CN" altLang="en-US" sz="2200" b="0" kern="0" dirty="0" smtClean="0">
                <a:latin typeface="微软雅黑" panose="020B0503020204020204" pitchFamily="34" charset="-122"/>
                <a:ea typeface="微软雅黑" panose="020B0503020204020204" pitchFamily="34" charset="-122"/>
              </a:rPr>
              <a:t>条状组成字符显示，主要</a:t>
            </a:r>
            <a:r>
              <a:rPr lang="zh-CN" altLang="en-US" sz="2200" b="0" kern="0" dirty="0">
                <a:latin typeface="微软雅黑" panose="020B0503020204020204" pitchFamily="34" charset="-122"/>
                <a:ea typeface="微软雅黑" panose="020B0503020204020204" pitchFamily="34" charset="-122"/>
              </a:rPr>
              <a:t>用于</a:t>
            </a:r>
            <a:r>
              <a:rPr lang="zh-CN" altLang="en-US" sz="2200" b="0" kern="0" dirty="0" smtClean="0">
                <a:latin typeface="微软雅黑" panose="020B0503020204020204" pitchFamily="34" charset="-122"/>
                <a:ea typeface="微软雅黑" panose="020B0503020204020204" pitchFamily="34" charset="-122"/>
              </a:rPr>
              <a:t>数字显示，也可显示西文</a:t>
            </a:r>
            <a:r>
              <a:rPr lang="zh-CN" altLang="en-US" sz="2200" b="0" kern="0" dirty="0">
                <a:latin typeface="微软雅黑" panose="020B0503020204020204" pitchFamily="34" charset="-122"/>
                <a:ea typeface="微软雅黑" panose="020B0503020204020204" pitchFamily="34" charset="-122"/>
              </a:rPr>
              <a:t>字母或某些</a:t>
            </a:r>
            <a:r>
              <a:rPr lang="zh-CN" altLang="en-US" sz="2200" b="0" kern="0" dirty="0" smtClean="0">
                <a:latin typeface="微软雅黑" panose="020B0503020204020204" pitchFamily="34" charset="-122"/>
                <a:ea typeface="微软雅黑" panose="020B0503020204020204" pitchFamily="34" charset="-122"/>
              </a:rPr>
              <a:t>字符，广泛用于电子表、计算器、数字仪表中。</a:t>
            </a:r>
            <a:endParaRPr kumimoji="0" lang="en-US" altLang="zh-CN" sz="2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lvl="0" indent="457200" algn="just">
              <a:spcBef>
                <a:spcPts val="0"/>
              </a:spcBef>
              <a:defRPr/>
            </a:pPr>
            <a:r>
              <a:rPr lang="zh-CN" altLang="en-US" sz="2200" b="0" kern="0" dirty="0" smtClean="0">
                <a:solidFill>
                  <a:srgbClr val="0000FF"/>
                </a:solidFill>
                <a:latin typeface="微软雅黑" panose="020B0503020204020204" pitchFamily="34" charset="-122"/>
                <a:ea typeface="微软雅黑" panose="020B0503020204020204" pitchFamily="34" charset="-122"/>
              </a:rPr>
              <a:t>字符型</a:t>
            </a:r>
            <a:r>
              <a:rPr lang="zh-CN" altLang="en-US" sz="2200" b="0" kern="0" dirty="0">
                <a:latin typeface="微软雅黑" panose="020B0503020204020204" pitchFamily="34" charset="-122"/>
                <a:ea typeface="微软雅黑" panose="020B0503020204020204" pitchFamily="34" charset="-122"/>
              </a:rPr>
              <a:t>：专门</a:t>
            </a:r>
            <a:r>
              <a:rPr lang="zh-CN" altLang="en-US" sz="2200" b="0" kern="0" dirty="0" smtClean="0">
                <a:latin typeface="微软雅黑" panose="020B0503020204020204" pitchFamily="34" charset="-122"/>
                <a:ea typeface="微软雅黑" panose="020B0503020204020204" pitchFamily="34" charset="-122"/>
              </a:rPr>
              <a:t>用于显示</a:t>
            </a:r>
            <a:r>
              <a:rPr lang="zh-CN" altLang="en-US" sz="2200" b="0" kern="0" dirty="0">
                <a:latin typeface="微软雅黑" panose="020B0503020204020204" pitchFamily="34" charset="-122"/>
                <a:ea typeface="微软雅黑" panose="020B0503020204020204" pitchFamily="34" charset="-122"/>
              </a:rPr>
              <a:t>字母、数字符号</a:t>
            </a:r>
            <a:r>
              <a:rPr lang="zh-CN" altLang="en-US" sz="2200" b="0" kern="0" dirty="0" smtClean="0">
                <a:latin typeface="微软雅黑" panose="020B0503020204020204" pitchFamily="34" charset="-122"/>
                <a:ea typeface="微软雅黑" panose="020B0503020204020204" pitchFamily="34" charset="-122"/>
              </a:rPr>
              <a:t>等，</a:t>
            </a:r>
            <a:r>
              <a:rPr lang="zh-CN" altLang="en-US" sz="2200" b="0" kern="0" dirty="0">
                <a:latin typeface="微软雅黑" panose="020B0503020204020204" pitchFamily="34" charset="-122"/>
                <a:ea typeface="微软雅黑" panose="020B0503020204020204" pitchFamily="34" charset="-122"/>
              </a:rPr>
              <a:t>一个字符</a:t>
            </a:r>
            <a:r>
              <a:rPr lang="zh-CN" altLang="en-US" sz="2200" b="0" kern="0" dirty="0" smtClean="0">
                <a:latin typeface="微软雅黑" panose="020B0503020204020204" pitchFamily="34" charset="-122"/>
                <a:ea typeface="微软雅黑" panose="020B0503020204020204" pitchFamily="34" charset="-122"/>
              </a:rPr>
              <a:t>由</a:t>
            </a:r>
            <a:r>
              <a:rPr lang="en-US" altLang="zh-CN" sz="2200" b="0" kern="0" dirty="0" smtClean="0">
                <a:latin typeface="微软雅黑" panose="020B0503020204020204" pitchFamily="34" charset="-122"/>
                <a:ea typeface="微软雅黑" panose="020B0503020204020204" pitchFamily="34" charset="-122"/>
              </a:rPr>
              <a:t>5×7</a:t>
            </a:r>
            <a:r>
              <a:rPr lang="zh-CN" altLang="en-US" sz="2200" b="0" kern="0" dirty="0" smtClean="0">
                <a:latin typeface="微软雅黑" panose="020B0503020204020204" pitchFamily="34" charset="-122"/>
                <a:ea typeface="微软雅黑" panose="020B0503020204020204" pitchFamily="34" charset="-122"/>
              </a:rPr>
              <a:t>或</a:t>
            </a:r>
            <a:r>
              <a:rPr lang="en-US" altLang="zh-CN" sz="2200" b="0" kern="0" dirty="0" smtClean="0">
                <a:latin typeface="微软雅黑" panose="020B0503020204020204" pitchFamily="34" charset="-122"/>
                <a:ea typeface="微软雅黑" panose="020B0503020204020204" pitchFamily="34" charset="-122"/>
              </a:rPr>
              <a:t>5×10</a:t>
            </a:r>
            <a:r>
              <a:rPr lang="zh-CN" altLang="en-US" sz="2200" b="0" kern="0" dirty="0" smtClean="0">
                <a:latin typeface="微软雅黑" panose="020B0503020204020204" pitchFamily="34" charset="-122"/>
                <a:ea typeface="微软雅黑" panose="020B0503020204020204" pitchFamily="34" charset="-122"/>
              </a:rPr>
              <a:t>的点阵</a:t>
            </a:r>
            <a:r>
              <a:rPr lang="zh-CN" altLang="en-US" sz="2200" b="0" kern="0" dirty="0">
                <a:latin typeface="微软雅黑" panose="020B0503020204020204" pitchFamily="34" charset="-122"/>
                <a:ea typeface="微软雅黑" panose="020B0503020204020204" pitchFamily="34" charset="-122"/>
              </a:rPr>
              <a:t>组成</a:t>
            </a:r>
            <a:r>
              <a:rPr lang="zh-CN" altLang="en-US" sz="2200" b="0" kern="0" dirty="0" smtClean="0">
                <a:latin typeface="微软雅黑" panose="020B0503020204020204" pitchFamily="34" charset="-122"/>
                <a:ea typeface="微软雅黑" panose="020B0503020204020204" pitchFamily="34" charset="-122"/>
              </a:rPr>
              <a:t>，已</a:t>
            </a:r>
            <a:r>
              <a:rPr lang="zh-CN" altLang="en-US" sz="2200" b="0" kern="0" dirty="0">
                <a:latin typeface="微软雅黑" panose="020B0503020204020204" pitchFamily="34" charset="-122"/>
                <a:ea typeface="微软雅黑" panose="020B0503020204020204" pitchFamily="34" charset="-122"/>
              </a:rPr>
              <a:t>广泛</a:t>
            </a:r>
            <a:r>
              <a:rPr lang="zh-CN" altLang="en-US" sz="2200" b="0" kern="0" dirty="0" smtClean="0">
                <a:latin typeface="微软雅黑" panose="020B0503020204020204" pitchFamily="34" charset="-122"/>
                <a:ea typeface="微软雅黑" panose="020B0503020204020204" pitchFamily="34" charset="-122"/>
              </a:rPr>
              <a:t>在单片机系统中使用。</a:t>
            </a:r>
            <a:endParaRPr lang="en-US" altLang="zh-CN" sz="2200" b="0" kern="0" dirty="0" smtClean="0">
              <a:latin typeface="微软雅黑" panose="020B0503020204020204" pitchFamily="34" charset="-122"/>
              <a:ea typeface="微软雅黑" panose="020B0503020204020204" pitchFamily="34" charset="-122"/>
            </a:endParaRPr>
          </a:p>
          <a:p>
            <a:pPr lvl="0" indent="457200" algn="just">
              <a:spcBef>
                <a:spcPts val="0"/>
              </a:spcBef>
              <a:defRPr/>
            </a:pPr>
            <a:r>
              <a:rPr kumimoji="0" lang="zh-CN" altLang="en-US" sz="22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点阵</a:t>
            </a:r>
            <a:r>
              <a:rPr kumimoji="0" lang="zh-CN" altLang="en-US" sz="22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图型</a:t>
            </a:r>
            <a:r>
              <a:rPr kumimoji="0" lang="zh-CN" altLang="en-US" sz="2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lang="zh-CN" altLang="en-US" sz="2200" b="0" kern="0" dirty="0">
                <a:latin typeface="微软雅黑" panose="020B0503020204020204" pitchFamily="34" charset="-122"/>
                <a:ea typeface="微软雅黑" panose="020B0503020204020204" pitchFamily="34" charset="-122"/>
              </a:rPr>
              <a:t>用于图形显示，如笔记本电脑、彩色电视机和游戏机</a:t>
            </a:r>
            <a:r>
              <a:rPr lang="zh-CN" altLang="en-US" sz="2200" b="0" kern="0" dirty="0" smtClean="0">
                <a:latin typeface="微软雅黑" panose="020B0503020204020204" pitchFamily="34" charset="-122"/>
                <a:ea typeface="微软雅黑" panose="020B0503020204020204" pitchFamily="34" charset="-122"/>
              </a:rPr>
              <a:t>等，</a:t>
            </a:r>
            <a:r>
              <a:rPr kumimoji="0" lang="zh-CN" altLang="en-US" sz="2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由在平板上排列的多行列的矩阵式晶格点显示图形，点的大小与多少决定了显示图形的</a:t>
            </a:r>
            <a:r>
              <a:rPr lang="zh-CN" altLang="en-US" sz="2200" b="0" kern="0" dirty="0" smtClean="0">
                <a:latin typeface="微软雅黑" panose="020B0503020204020204" pitchFamily="34" charset="-122"/>
                <a:ea typeface="微软雅黑" panose="020B0503020204020204" pitchFamily="34" charset="-122"/>
              </a:rPr>
              <a:t>清晰度。</a:t>
            </a:r>
            <a:endParaRPr kumimoji="0" lang="zh-CN" altLang="en-US" sz="2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pic>
        <p:nvPicPr>
          <p:cNvPr id="8"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634" y="4458396"/>
            <a:ext cx="2489443" cy="211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2741" y="4103008"/>
            <a:ext cx="4680581" cy="265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箭头连接符 8"/>
          <p:cNvCxnSpPr/>
          <p:nvPr/>
        </p:nvCxnSpPr>
        <p:spPr>
          <a:xfrm>
            <a:off x="7861762" y="4458396"/>
            <a:ext cx="0" cy="20148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211493" y="4599160"/>
            <a:ext cx="760491" cy="646331"/>
          </a:xfrm>
          <a:prstGeom prst="rect">
            <a:avLst/>
          </a:prstGeom>
          <a:noFill/>
        </p:spPr>
        <p:txBody>
          <a:bodyPr wrap="square" rtlCol="0">
            <a:spAutoFit/>
          </a:bodyPr>
          <a:lstStyle/>
          <a:p>
            <a:pPr algn="ctr"/>
            <a:r>
              <a:rPr lang="zh-CN" altLang="en-US" b="1" u="sng" dirty="0">
                <a:latin typeface="微软雅黑" panose="020B0503020204020204" pitchFamily="34" charset="-122"/>
                <a:ea typeface="微软雅黑" panose="020B0503020204020204" pitchFamily="34" charset="-122"/>
              </a:rPr>
              <a:t>演示视频</a:t>
            </a:r>
          </a:p>
        </p:txBody>
      </p:sp>
      <p:pic>
        <p:nvPicPr>
          <p:cNvPr id="12" name="5 LCD原理综合讲解 5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3347"/>
            <a:ext cx="9144000" cy="6742087"/>
          </a:xfrm>
          <a:prstGeom prst="rect">
            <a:avLst/>
          </a:prstGeom>
        </p:spPr>
      </p:pic>
    </p:spTree>
    <p:extLst>
      <p:ext uri="{BB962C8B-B14F-4D97-AF65-F5344CB8AC3E}">
        <p14:creationId xmlns:p14="http://schemas.microsoft.com/office/powerpoint/2010/main" val="22946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1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duotone>
              <a:prstClr val="black"/>
              <a:srgbClr val="D9C3A5">
                <a:tint val="50000"/>
                <a:satMod val="180000"/>
              </a:srgbClr>
            </a:duotone>
          </a:blip>
          <a:stretch>
            <a:fillRect/>
          </a:stretch>
        </p:blipFill>
        <p:spPr>
          <a:xfrm>
            <a:off x="132012" y="1233208"/>
            <a:ext cx="8928743" cy="5523192"/>
          </a:xfrm>
          <a:prstGeom prst="rect">
            <a:avLst/>
          </a:prstGeom>
          <a:noFill/>
        </p:spPr>
      </p:pic>
      <p:sp>
        <p:nvSpPr>
          <p:cNvPr id="3" name="矩形 2"/>
          <p:cNvSpPr/>
          <p:nvPr/>
        </p:nvSpPr>
        <p:spPr>
          <a:xfrm>
            <a:off x="229848" y="402211"/>
            <a:ext cx="8682272" cy="830997"/>
          </a:xfrm>
          <a:prstGeom prst="rect">
            <a:avLst/>
          </a:prstGeom>
        </p:spPr>
        <p:txBody>
          <a:bodyPr wrap="square">
            <a:spAutoFit/>
          </a:bodyPr>
          <a:lstStyle/>
          <a:p>
            <a:pPr indent="457200"/>
            <a:r>
              <a:rPr lang="en-US" altLang="zh-CN" sz="2400" b="1"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  P1</a:t>
            </a:r>
            <a:r>
              <a:rPr lang="zh-CN" altLang="zh-CN" sz="2400" b="1"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P2</a:t>
            </a:r>
            <a:r>
              <a:rPr lang="zh-CN" altLang="zh-CN" sz="2400" b="1"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P3</a:t>
            </a:r>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口</a:t>
            </a:r>
            <a:r>
              <a:rPr lang="zh-CN" altLang="zh-CN" sz="2400" dirty="0" smtClean="0">
                <a:latin typeface="微软雅黑" panose="020B0503020204020204" pitchFamily="34" charset="-122"/>
                <a:ea typeface="微软雅黑" panose="020B0503020204020204" pitchFamily="34" charset="-122"/>
                <a:cs typeface="Times New Roman" panose="02020603050405020304" pitchFamily="18" charset="0"/>
              </a:rPr>
              <a:t>输入时</a:t>
            </a:r>
            <a:r>
              <a:rPr lang="zh-CN" altLang="en-US" sz="2400" dirty="0" smtClean="0">
                <a:solidFill>
                  <a:prstClr val="black"/>
                </a:solidFill>
                <a:latin typeface="微软雅黑" panose="020B0503020204020204" pitchFamily="34" charset="-122"/>
                <a:ea typeface="微软雅黑" panose="020B0503020204020204" pitchFamily="34" charset="-122"/>
              </a:rPr>
              <a:t>需</a:t>
            </a:r>
            <a:r>
              <a:rPr lang="zh-CN" altLang="en-US" sz="2400" dirty="0">
                <a:solidFill>
                  <a:prstClr val="black"/>
                </a:solidFill>
                <a:latin typeface="微软雅黑" panose="020B0503020204020204" pitchFamily="34" charset="-122"/>
                <a:ea typeface="微软雅黑" panose="020B0503020204020204" pitchFamily="34" charset="-122"/>
              </a:rPr>
              <a:t>预先写</a:t>
            </a:r>
            <a:r>
              <a:rPr lang="en-US" altLang="zh-CN" sz="2400" dirty="0" smtClean="0">
                <a:solidFill>
                  <a:prstClr val="black"/>
                </a:solidFill>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才能正确读入其状态</a:t>
            </a:r>
            <a:r>
              <a:rPr lang="zh-CN" altLang="en-US" sz="2400" dirty="0" smtClean="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为</a:t>
            </a:r>
            <a:r>
              <a:rPr lang="zh-CN" altLang="en-US" sz="2400" dirty="0">
                <a:solidFill>
                  <a:srgbClr val="FF0000"/>
                </a:solidFill>
                <a:latin typeface="微软雅黑" panose="020B0503020204020204" pitchFamily="34" charset="-122"/>
                <a:ea typeface="微软雅黑" panose="020B0503020204020204" pitchFamily="34" charset="-122"/>
              </a:rPr>
              <a:t>准双向口</a:t>
            </a:r>
            <a:r>
              <a:rPr lang="zh-CN" altLang="zh-CN" sz="24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38430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bwMode="auto">
          <a:xfrm>
            <a:off x="204239" y="136778"/>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1602</a:t>
            </a:r>
            <a:r>
              <a:rPr kumimoji="0" lang="zh-CN" altLang="en-US"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型</a:t>
            </a:r>
            <a:r>
              <a:rPr kumimoji="0" lang="en-US" altLang="zh-CN"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LCD</a:t>
            </a:r>
            <a:r>
              <a:rPr kumimoji="0" lang="zh-CN" altLang="en-US"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模块应用简介：</a:t>
            </a:r>
            <a:endParaRPr kumimoji="0" lang="zh-CN" altLang="en-US"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15" name="内容占位符 2"/>
          <p:cNvSpPr txBox="1">
            <a:spLocks/>
          </p:cNvSpPr>
          <p:nvPr/>
        </p:nvSpPr>
        <p:spPr bwMode="auto">
          <a:xfrm>
            <a:off x="0" y="664453"/>
            <a:ext cx="4816444" cy="247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altLang="zh-CN" sz="2400" b="0" i="0" u="none" strike="noStrike" kern="0" cap="none" spc="0" normalizeH="0" baseline="0" noProof="0" dirty="0" smtClean="0">
                <a:ln>
                  <a:noFill/>
                </a:ln>
                <a:solidFill>
                  <a:srgbClr val="9900FF"/>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lang="en-US" altLang="zh-CN" b="0" kern="0" dirty="0" smtClean="0">
                <a:solidFill>
                  <a:srgbClr val="0000FF"/>
                </a:solidFill>
                <a:latin typeface="微软雅黑" panose="020B0503020204020204" pitchFamily="34" charset="-122"/>
                <a:ea typeface="微软雅黑" panose="020B0503020204020204" pitchFamily="34" charset="-122"/>
              </a:rPr>
              <a:t>1602</a:t>
            </a:r>
            <a:r>
              <a:rPr lang="zh-CN" altLang="en-US" b="0" kern="0" dirty="0" smtClean="0">
                <a:solidFill>
                  <a:srgbClr val="0000FF"/>
                </a:solidFill>
                <a:latin typeface="微软雅黑" panose="020B0503020204020204" pitchFamily="34" charset="-122"/>
                <a:ea typeface="微软雅黑" panose="020B0503020204020204" pitchFamily="34" charset="-122"/>
              </a:rPr>
              <a:t>特性与引脚</a:t>
            </a:r>
            <a:endPar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1602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模块是一种专门用来显示字母、数字、符号的</a:t>
            </a:r>
            <a:r>
              <a:rPr kumimoji="0" lang="zh-CN" altLang="en-US" sz="240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字符型</a:t>
            </a: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液晶显示器，</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可以显示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行</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×16</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列的字符（</a:t>
            </a: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7</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点阵</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）。工作电压</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5V</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b="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引脚分布及</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说明如下所示。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zh-CN" altLang="en-US" sz="2400" b="0" i="0" u="none" strike="noStrike" kern="0" cap="none" spc="0" normalizeH="0" baseline="0" noProof="0" dirty="0">
              <a:ln>
                <a:noFill/>
              </a:ln>
              <a:solidFill>
                <a:srgbClr val="9900FF"/>
              </a:solidFill>
              <a:effectLst/>
              <a:uLnTx/>
              <a:uFillTx/>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colorTemperature colorTemp="11200"/>
                    </a14:imgEffect>
                    <a14:imgEffect>
                      <a14:brightnessContrast bright="20000"/>
                    </a14:imgEffect>
                  </a14:imgLayer>
                </a14:imgProps>
              </a:ext>
              <a:ext uri="{28A0092B-C50C-407E-A947-70E740481C1C}">
                <a14:useLocalDpi xmlns:a14="http://schemas.microsoft.com/office/drawing/2010/main" val="0"/>
              </a:ext>
            </a:extLst>
          </a:blip>
          <a:srcRect l="25087" t="22673" r="21642" b="10792"/>
          <a:stretch/>
        </p:blipFill>
        <p:spPr>
          <a:xfrm rot="16140000">
            <a:off x="6011853" y="317646"/>
            <a:ext cx="1577719" cy="3995817"/>
          </a:xfrm>
          <a:prstGeom prst="rect">
            <a:avLst/>
          </a:prstGeom>
        </p:spPr>
      </p:pic>
      <p:pic>
        <p:nvPicPr>
          <p:cNvPr id="30" name="图片 29"/>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16471" t="15545" r="29454" b="12640"/>
          <a:stretch/>
        </p:blipFill>
        <p:spPr>
          <a:xfrm rot="16260000">
            <a:off x="3073231" y="695008"/>
            <a:ext cx="3017669" cy="8126784"/>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19077" y="543571"/>
            <a:ext cx="3359768" cy="927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711105" y="4445251"/>
            <a:ext cx="1348966" cy="8419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11105" y="5305330"/>
            <a:ext cx="1348966" cy="26104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3087211930"/>
              </p:ext>
            </p:extLst>
          </p:nvPr>
        </p:nvGraphicFramePr>
        <p:xfrm>
          <a:off x="5028956" y="1714685"/>
          <a:ext cx="3468416" cy="802178"/>
        </p:xfrm>
        <a:graphic>
          <a:graphicData uri="http://schemas.openxmlformats.org/drawingml/2006/table">
            <a:tbl>
              <a:tblPr firstRow="1" bandRow="1">
                <a:tableStyleId>{5C22544A-7EE6-4342-B048-85BDC9FD1C3A}</a:tableStyleId>
              </a:tblPr>
              <a:tblGrid>
                <a:gridCol w="216776"/>
                <a:gridCol w="216776"/>
                <a:gridCol w="216776"/>
                <a:gridCol w="216776"/>
                <a:gridCol w="216776"/>
                <a:gridCol w="216776"/>
                <a:gridCol w="216776"/>
                <a:gridCol w="216776"/>
                <a:gridCol w="216776"/>
                <a:gridCol w="216776"/>
                <a:gridCol w="216776"/>
                <a:gridCol w="216776"/>
                <a:gridCol w="216776"/>
                <a:gridCol w="216776"/>
                <a:gridCol w="216776"/>
                <a:gridCol w="216776"/>
              </a:tblGrid>
              <a:tr h="401089">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401089">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13904476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bwMode="auto">
          <a:xfrm>
            <a:off x="215900" y="515761"/>
            <a:ext cx="9042978"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R="0" lvl="0" indent="457200" algn="l" defTabSz="914400" rtl="0" eaLnBrk="0" fontAlgn="base" latinLnBrk="0" hangingPunct="0">
              <a:lnSpc>
                <a:spcPct val="130000"/>
              </a:lnSpc>
              <a:spcBef>
                <a:spcPct val="20000"/>
              </a:spcBef>
              <a:spcAft>
                <a:spcPct val="0"/>
              </a:spcAft>
              <a:buClrTx/>
              <a:buSzTx/>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单片机通过硬件接口向</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LCD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发送各种指令来控制</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LCD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的显示，控制指令共有</a:t>
            </a: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11</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条</a:t>
            </a:r>
            <a:r>
              <a:rPr lang="zh-CN" altLang="en-US" b="0" kern="0" dirty="0">
                <a:solidFill>
                  <a:srgbClr val="000000"/>
                </a:solidFill>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如表所示。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p>
          <a:p>
            <a:pPr marL="0" marR="0" lvl="0" indent="457200" algn="l" defTabSz="914400" rtl="0" eaLnBrk="0" fontAlgn="base" latinLnBrk="0" hangingPunct="0">
              <a:lnSpc>
                <a:spcPct val="130000"/>
              </a:lnSpc>
              <a:spcBef>
                <a:spcPct val="20000"/>
              </a:spcBef>
              <a:spcAft>
                <a:spcPct val="0"/>
              </a:spcAft>
              <a:buClrTx/>
              <a:buSzTx/>
              <a:buFont typeface="Wingdings" pitchFamily="2" charset="2"/>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457200" algn="l" defTabSz="914400" rtl="0" eaLnBrk="0" fontAlgn="base" latinLnBrk="0" hangingPunct="0">
              <a:lnSpc>
                <a:spcPct val="130000"/>
              </a:lnSpc>
              <a:spcBef>
                <a:spcPct val="20000"/>
              </a:spcBef>
              <a:spcAft>
                <a:spcPct val="0"/>
              </a:spcAft>
              <a:buClrTx/>
              <a:buSzTx/>
              <a:buFont typeface="Wingdings" pitchFamily="2" charset="2"/>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457200" algn="l" defTabSz="914400" rtl="0" eaLnBrk="0" fontAlgn="base" latinLnBrk="0" hangingPunct="0">
              <a:lnSpc>
                <a:spcPct val="130000"/>
              </a:lnSpc>
              <a:spcBef>
                <a:spcPct val="20000"/>
              </a:spcBef>
              <a:spcAft>
                <a:spcPct val="0"/>
              </a:spcAft>
              <a:buClrTx/>
              <a:buSzTx/>
              <a:buFont typeface="Wingdings" pitchFamily="2" charset="2"/>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457200" algn="l" defTabSz="914400" rtl="0" eaLnBrk="0" fontAlgn="base" latinLnBrk="0" hangingPunct="0">
              <a:lnSpc>
                <a:spcPct val="130000"/>
              </a:lnSpc>
              <a:spcBef>
                <a:spcPct val="20000"/>
              </a:spcBef>
              <a:spcAft>
                <a:spcPct val="0"/>
              </a:spcAft>
              <a:buClrTx/>
              <a:buSzTx/>
              <a:buFont typeface="Wingdings" pitchFamily="2" charset="2"/>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457200" algn="l" defTabSz="914400" rtl="0" eaLnBrk="0" fontAlgn="base" latinLnBrk="0" hangingPunct="0">
              <a:lnSpc>
                <a:spcPct val="130000"/>
              </a:lnSpc>
              <a:spcBef>
                <a:spcPct val="20000"/>
              </a:spcBef>
              <a:spcAft>
                <a:spcPct val="0"/>
              </a:spcAft>
              <a:buClrTx/>
              <a:buSzTx/>
              <a:buFont typeface="Wingdings" pitchFamily="2" charset="2"/>
              <a:buNone/>
              <a:tabLst/>
              <a:defRPr/>
            </a:pP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3" name="图片 4"/>
          <p:cNvPicPr>
            <a:picLocks noChangeAspect="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73339" y="1709447"/>
            <a:ext cx="8928100" cy="44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70393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colorTemperature colorTemp="11200"/>
                    </a14:imgEffect>
                    <a14:imgEffect>
                      <a14:brightnessContrast bright="20000"/>
                    </a14:imgEffect>
                  </a14:imgLayer>
                </a14:imgProps>
              </a:ext>
              <a:ext uri="{28A0092B-C50C-407E-A947-70E740481C1C}">
                <a14:useLocalDpi xmlns:a14="http://schemas.microsoft.com/office/drawing/2010/main" val="0"/>
              </a:ext>
            </a:extLst>
          </a:blip>
          <a:srcRect l="25087" t="22673" r="21642" b="10792"/>
          <a:stretch/>
        </p:blipFill>
        <p:spPr>
          <a:xfrm rot="16140000">
            <a:off x="5930313" y="-757205"/>
            <a:ext cx="1577719" cy="3995817"/>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1285554018"/>
              </p:ext>
            </p:extLst>
          </p:nvPr>
        </p:nvGraphicFramePr>
        <p:xfrm>
          <a:off x="4947416" y="639834"/>
          <a:ext cx="3468416" cy="802178"/>
        </p:xfrm>
        <a:graphic>
          <a:graphicData uri="http://schemas.openxmlformats.org/drawingml/2006/table">
            <a:tbl>
              <a:tblPr firstRow="1" bandRow="1">
                <a:tableStyleId>{5C22544A-7EE6-4342-B048-85BDC9FD1C3A}</a:tableStyleId>
              </a:tblPr>
              <a:tblGrid>
                <a:gridCol w="216776"/>
                <a:gridCol w="216776"/>
                <a:gridCol w="216776"/>
                <a:gridCol w="216776"/>
                <a:gridCol w="216776"/>
                <a:gridCol w="216776"/>
                <a:gridCol w="216776"/>
                <a:gridCol w="216776"/>
                <a:gridCol w="216776"/>
                <a:gridCol w="216776"/>
                <a:gridCol w="216776"/>
                <a:gridCol w="216776"/>
                <a:gridCol w="216776"/>
                <a:gridCol w="216776"/>
                <a:gridCol w="216776"/>
                <a:gridCol w="216776"/>
              </a:tblGrid>
              <a:tr h="401089">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401089">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
        <p:nvSpPr>
          <p:cNvPr id="5" name="文本框 4"/>
          <p:cNvSpPr txBox="1"/>
          <p:nvPr/>
        </p:nvSpPr>
        <p:spPr>
          <a:xfrm>
            <a:off x="398351" y="262550"/>
            <a:ext cx="2616453"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LCD</a:t>
            </a:r>
            <a:r>
              <a:rPr lang="zh-CN" altLang="en-US" sz="2800" b="1" dirty="0" smtClean="0">
                <a:latin typeface="微软雅黑" panose="020B0503020204020204" pitchFamily="34" charset="-122"/>
                <a:ea typeface="微软雅黑" panose="020B0503020204020204" pitchFamily="34" charset="-122"/>
              </a:rPr>
              <a:t>设计思路</a:t>
            </a:r>
            <a:endParaRPr lang="zh-CN" altLang="en-US" sz="28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98350" y="878807"/>
            <a:ext cx="4780232" cy="1200329"/>
          </a:xfrm>
          <a:prstGeom prst="rect">
            <a:avLst/>
          </a:prstGeom>
          <a:noFill/>
        </p:spPr>
        <p:txBody>
          <a:bodyPr wrap="square" rtlCol="0">
            <a:spAutoFit/>
          </a:bodyPr>
          <a:lstStyle/>
          <a:p>
            <a:pPr marL="342900" indent="-342900">
              <a:lnSpc>
                <a:spcPct val="150000"/>
              </a:lnSpc>
              <a:buAutoNum type="arabicPeriod"/>
            </a:pPr>
            <a:r>
              <a:rPr lang="zh-CN" altLang="en-US" sz="2400" b="1" dirty="0" smtClean="0">
                <a:solidFill>
                  <a:srgbClr val="FF0000"/>
                </a:solidFill>
                <a:latin typeface="微软雅黑" panose="020B0503020204020204" pitchFamily="34" charset="-122"/>
                <a:ea typeface="微软雅黑" panose="020B0503020204020204" pitchFamily="34" charset="-122"/>
              </a:rPr>
              <a:t>设置要显示的位置</a:t>
            </a:r>
            <a:r>
              <a:rPr lang="en-US" altLang="zh-CN"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写</a:t>
            </a:r>
            <a:r>
              <a:rPr lang="zh-CN" altLang="en-US" sz="2400" b="1" dirty="0" smtClean="0">
                <a:solidFill>
                  <a:srgbClr val="FF0000"/>
                </a:solidFill>
                <a:latin typeface="微软雅黑" panose="020B0503020204020204" pitchFamily="34" charset="-122"/>
                <a:ea typeface="微软雅黑" panose="020B0503020204020204" pitchFamily="34" charset="-122"/>
              </a:rPr>
              <a:t>地址</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400" b="1" dirty="0" smtClean="0">
                <a:solidFill>
                  <a:srgbClr val="0000CC"/>
                </a:solidFill>
                <a:latin typeface="微软雅黑" panose="020B0503020204020204" pitchFamily="34" charset="-122"/>
                <a:ea typeface="微软雅黑" panose="020B0503020204020204" pitchFamily="34" charset="-122"/>
              </a:rPr>
              <a:t>设置要显示的内容</a:t>
            </a:r>
            <a:r>
              <a:rPr lang="en-US" altLang="zh-CN" sz="2400" b="1" dirty="0" smtClean="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写</a:t>
            </a:r>
            <a:r>
              <a:rPr lang="zh-CN" altLang="en-US" sz="2400" b="1" dirty="0" smtClean="0">
                <a:solidFill>
                  <a:srgbClr val="0000CC"/>
                </a:solidFill>
                <a:latin typeface="微软雅黑" panose="020B0503020204020204" pitchFamily="34" charset="-122"/>
                <a:ea typeface="微软雅黑" panose="020B0503020204020204" pitchFamily="34" charset="-122"/>
              </a:rPr>
              <a:t>数据</a:t>
            </a:r>
            <a:endParaRPr lang="zh-CN" altLang="en-US" sz="2400" b="1" dirty="0">
              <a:solidFill>
                <a:srgbClr val="0000CC"/>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052434226"/>
              </p:ext>
            </p:extLst>
          </p:nvPr>
        </p:nvGraphicFramePr>
        <p:xfrm>
          <a:off x="1391640" y="2785662"/>
          <a:ext cx="420303" cy="457200"/>
        </p:xfrm>
        <a:graphic>
          <a:graphicData uri="http://schemas.openxmlformats.org/drawingml/2006/table">
            <a:tbl>
              <a:tblPr firstRow="1" bandRow="1">
                <a:tableStyleId>{5C22544A-7EE6-4342-B048-85BDC9FD1C3A}</a:tableStyleId>
              </a:tblPr>
              <a:tblGrid>
                <a:gridCol w="420303"/>
              </a:tblGrid>
              <a:tr h="370840">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r>
            </a:tbl>
          </a:graphicData>
        </a:graphic>
      </p:graphicFrame>
      <p:sp>
        <p:nvSpPr>
          <p:cNvPr id="8" name="文本框 7"/>
          <p:cNvSpPr txBox="1"/>
          <p:nvPr/>
        </p:nvSpPr>
        <p:spPr>
          <a:xfrm>
            <a:off x="3802330" y="2729451"/>
            <a:ext cx="1001028" cy="461665"/>
          </a:xfrm>
          <a:prstGeom prst="rect">
            <a:avLst/>
          </a:prstGeom>
          <a:noFill/>
        </p:spPr>
        <p:txBody>
          <a:bodyPr wrap="square" rtlCol="0">
            <a:spAutoFit/>
          </a:bodyPr>
          <a:lstStyle/>
          <a:p>
            <a:r>
              <a:rPr lang="en-US" altLang="zh-CN" sz="2400" b="1" dirty="0" smtClean="0"/>
              <a:t>0</a:t>
            </a:r>
            <a:r>
              <a:rPr lang="zh-CN" altLang="en-US" sz="2400" b="1" dirty="0" smtClean="0"/>
              <a:t>、</a:t>
            </a:r>
            <a:r>
              <a:rPr lang="en-US" altLang="zh-CN" sz="2400" b="1" dirty="0" smtClean="0"/>
              <a:t>1</a:t>
            </a:r>
            <a:endParaRPr lang="zh-CN" altLang="en-US" sz="2400" b="1" dirty="0"/>
          </a:p>
        </p:txBody>
      </p:sp>
      <mc:AlternateContent xmlns:mc="http://schemas.openxmlformats.org/markup-compatibility/2006" xmlns:a14="http://schemas.microsoft.com/office/drawing/2010/main">
        <mc:Choice Requires="a14">
          <p:sp>
            <p:nvSpPr>
              <p:cNvPr id="9" name="矩形 8"/>
              <p:cNvSpPr/>
              <p:nvPr/>
            </p:nvSpPr>
            <p:spPr>
              <a:xfrm>
                <a:off x="7918695" y="2752534"/>
                <a:ext cx="571502"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200" b="1" i="1" smtClean="0">
                              <a:solidFill>
                                <a:prstClr val="black"/>
                              </a:solidFill>
                              <a:latin typeface="Cambria Math" panose="02040503050406030204" pitchFamily="18" charset="0"/>
                            </a:rPr>
                          </m:ctrlPr>
                        </m:sSupPr>
                        <m:e>
                          <m:r>
                            <a:rPr lang="zh-CN" altLang="en-US" sz="2200" b="1" i="1">
                              <a:solidFill>
                                <a:prstClr val="black"/>
                              </a:solidFill>
                              <a:latin typeface="Cambria Math" panose="02040503050406030204" pitchFamily="18" charset="0"/>
                            </a:rPr>
                            <m:t>𝟐</m:t>
                          </m:r>
                        </m:e>
                        <m:sup>
                          <m:r>
                            <a:rPr lang="en-US" altLang="zh-CN" sz="2200" b="1" i="0" smtClean="0">
                              <a:solidFill>
                                <a:srgbClr val="C00000"/>
                              </a:solidFill>
                              <a:latin typeface="Cambria Math" panose="02040503050406030204" pitchFamily="18" charset="0"/>
                            </a:rPr>
                            <m:t>𝟏</m:t>
                          </m:r>
                        </m:sup>
                      </m:sSup>
                    </m:oMath>
                  </m:oMathPara>
                </a14:m>
                <a:endParaRPr lang="zh-CN" altLang="en-US" b="1" dirty="0">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7918695" y="2752534"/>
                <a:ext cx="571502" cy="438582"/>
              </a:xfrm>
              <a:prstGeom prst="rect">
                <a:avLst/>
              </a:prstGeom>
              <a:blipFill rotWithShape="0">
                <a:blip r:embed="rId4"/>
                <a:stretch>
                  <a:fillRect/>
                </a:stretch>
              </a:blipFill>
            </p:spPr>
            <p:txBody>
              <a:bodyPr/>
              <a:lstStyle/>
              <a:p>
                <a:r>
                  <a:rPr lang="zh-CN" altLang="en-US">
                    <a:noFill/>
                  </a:rPr>
                  <a:t> </a:t>
                </a:r>
              </a:p>
            </p:txBody>
          </p:sp>
        </mc:Fallback>
      </mc:AlternateContent>
      <p:graphicFrame>
        <p:nvGraphicFramePr>
          <p:cNvPr id="10" name="表格 9"/>
          <p:cNvGraphicFramePr>
            <a:graphicFrameLocks noGrp="1"/>
          </p:cNvGraphicFramePr>
          <p:nvPr>
            <p:extLst>
              <p:ext uri="{D42A27DB-BD31-4B8C-83A1-F6EECF244321}">
                <p14:modId xmlns:p14="http://schemas.microsoft.com/office/powerpoint/2010/main" val="3730504617"/>
              </p:ext>
            </p:extLst>
          </p:nvPr>
        </p:nvGraphicFramePr>
        <p:xfrm>
          <a:off x="1370785" y="3400075"/>
          <a:ext cx="420303" cy="457200"/>
        </p:xfrm>
        <a:graphic>
          <a:graphicData uri="http://schemas.openxmlformats.org/drawingml/2006/table">
            <a:tbl>
              <a:tblPr firstRow="1" bandRow="1">
                <a:tableStyleId>{5C22544A-7EE6-4342-B048-85BDC9FD1C3A}</a:tableStyleId>
              </a:tblPr>
              <a:tblGrid>
                <a:gridCol w="420303"/>
              </a:tblGrid>
              <a:tr h="370840">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176416317"/>
              </p:ext>
            </p:extLst>
          </p:nvPr>
        </p:nvGraphicFramePr>
        <p:xfrm>
          <a:off x="1793227" y="3397936"/>
          <a:ext cx="420303" cy="457200"/>
        </p:xfrm>
        <a:graphic>
          <a:graphicData uri="http://schemas.openxmlformats.org/drawingml/2006/table">
            <a:tbl>
              <a:tblPr firstRow="1" bandRow="1">
                <a:tableStyleId>{5C22544A-7EE6-4342-B048-85BDC9FD1C3A}</a:tableStyleId>
              </a:tblPr>
              <a:tblGrid>
                <a:gridCol w="420303"/>
              </a:tblGrid>
              <a:tr h="370840">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r>
            </a:tbl>
          </a:graphicData>
        </a:graphic>
      </p:graphicFrame>
      <p:sp>
        <p:nvSpPr>
          <p:cNvPr id="12" name="文本框 11"/>
          <p:cNvSpPr txBox="1"/>
          <p:nvPr/>
        </p:nvSpPr>
        <p:spPr>
          <a:xfrm>
            <a:off x="3802330" y="3363115"/>
            <a:ext cx="1987617" cy="461665"/>
          </a:xfrm>
          <a:prstGeom prst="rect">
            <a:avLst/>
          </a:prstGeom>
          <a:noFill/>
        </p:spPr>
        <p:txBody>
          <a:bodyPr wrap="square" rtlCol="0">
            <a:spAutoFit/>
          </a:bodyPr>
          <a:lstStyle/>
          <a:p>
            <a:r>
              <a:rPr lang="en-US" altLang="zh-CN" sz="2400" b="1" dirty="0" smtClean="0"/>
              <a:t>0</a:t>
            </a:r>
            <a:r>
              <a:rPr lang="zh-CN" altLang="en-US" sz="2400" b="1" dirty="0" smtClean="0"/>
              <a:t>、</a:t>
            </a:r>
            <a:r>
              <a:rPr lang="en-US" altLang="zh-CN" sz="2400" b="1" dirty="0" smtClean="0"/>
              <a:t>1</a:t>
            </a:r>
            <a:r>
              <a:rPr lang="zh-CN" altLang="en-US" sz="2400" b="1" dirty="0" smtClean="0"/>
              <a:t>、</a:t>
            </a:r>
            <a:r>
              <a:rPr lang="en-US" altLang="zh-CN" sz="2400" b="1" dirty="0" smtClean="0"/>
              <a:t>2</a:t>
            </a:r>
            <a:r>
              <a:rPr lang="zh-CN" altLang="en-US" sz="2400" b="1" dirty="0" smtClean="0"/>
              <a:t>、</a:t>
            </a:r>
            <a:r>
              <a:rPr lang="en-US" altLang="zh-CN" sz="2400" b="1" dirty="0" smtClean="0"/>
              <a:t>3</a:t>
            </a:r>
            <a:endParaRPr lang="zh-CN" altLang="en-US" sz="2400" b="1" dirty="0"/>
          </a:p>
        </p:txBody>
      </p:sp>
      <mc:AlternateContent xmlns:mc="http://schemas.openxmlformats.org/markup-compatibility/2006" xmlns:a14="http://schemas.microsoft.com/office/drawing/2010/main">
        <mc:Choice Requires="a14">
          <p:sp>
            <p:nvSpPr>
              <p:cNvPr id="13" name="矩形 12"/>
              <p:cNvSpPr/>
              <p:nvPr/>
            </p:nvSpPr>
            <p:spPr>
              <a:xfrm>
                <a:off x="7918695" y="3286113"/>
                <a:ext cx="571503"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200" b="1" i="1" smtClean="0">
                              <a:solidFill>
                                <a:prstClr val="black"/>
                              </a:solidFill>
                              <a:latin typeface="Cambria Math" panose="02040503050406030204" pitchFamily="18" charset="0"/>
                            </a:rPr>
                          </m:ctrlPr>
                        </m:sSupPr>
                        <m:e>
                          <m:r>
                            <a:rPr lang="zh-CN" altLang="en-US" sz="2200" b="1" i="1">
                              <a:solidFill>
                                <a:prstClr val="black"/>
                              </a:solidFill>
                              <a:latin typeface="Cambria Math" panose="02040503050406030204" pitchFamily="18" charset="0"/>
                            </a:rPr>
                            <m:t>𝟐</m:t>
                          </m:r>
                        </m:e>
                        <m:sup>
                          <m:r>
                            <a:rPr lang="en-US" altLang="zh-CN" sz="2200" b="1" i="0" smtClean="0">
                              <a:solidFill>
                                <a:srgbClr val="C00000"/>
                              </a:solidFill>
                              <a:latin typeface="Cambria Math" panose="02040503050406030204" pitchFamily="18" charset="0"/>
                            </a:rPr>
                            <m:t>𝟐</m:t>
                          </m:r>
                        </m:sup>
                      </m:sSup>
                    </m:oMath>
                  </m:oMathPara>
                </a14:m>
                <a:endParaRPr lang="zh-CN" altLang="en-US" b="1" dirty="0">
                  <a:latin typeface="微软雅黑" panose="020B0503020204020204" pitchFamily="34" charset="-122"/>
                  <a:ea typeface="微软雅黑" panose="020B0503020204020204" pitchFamily="34"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7918695" y="3286113"/>
                <a:ext cx="571503" cy="438582"/>
              </a:xfrm>
              <a:prstGeom prst="rect">
                <a:avLst/>
              </a:prstGeom>
              <a:blipFill rotWithShape="0">
                <a:blip r:embed="rId5"/>
                <a:stretch>
                  <a:fillRect/>
                </a:stretch>
              </a:blipFill>
            </p:spPr>
            <p:txBody>
              <a:bodyPr/>
              <a:lstStyle/>
              <a:p>
                <a:r>
                  <a:rPr lang="zh-CN" altLang="en-US">
                    <a:noFill/>
                  </a:rPr>
                  <a:t> </a:t>
                </a:r>
              </a:p>
            </p:txBody>
          </p:sp>
        </mc:Fallback>
      </mc:AlternateContent>
      <p:graphicFrame>
        <p:nvGraphicFramePr>
          <p:cNvPr id="14" name="表格 13"/>
          <p:cNvGraphicFramePr>
            <a:graphicFrameLocks noGrp="1"/>
          </p:cNvGraphicFramePr>
          <p:nvPr>
            <p:extLst>
              <p:ext uri="{D42A27DB-BD31-4B8C-83A1-F6EECF244321}">
                <p14:modId xmlns:p14="http://schemas.microsoft.com/office/powerpoint/2010/main" val="858608906"/>
              </p:ext>
            </p:extLst>
          </p:nvPr>
        </p:nvGraphicFramePr>
        <p:xfrm>
          <a:off x="1379008" y="4033738"/>
          <a:ext cx="420303" cy="457200"/>
        </p:xfrm>
        <a:graphic>
          <a:graphicData uri="http://schemas.openxmlformats.org/drawingml/2006/table">
            <a:tbl>
              <a:tblPr firstRow="1" bandRow="1">
                <a:tableStyleId>{5C22544A-7EE6-4342-B048-85BDC9FD1C3A}</a:tableStyleId>
              </a:tblPr>
              <a:tblGrid>
                <a:gridCol w="420303"/>
              </a:tblGrid>
              <a:tr h="370840">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357293755"/>
              </p:ext>
            </p:extLst>
          </p:nvPr>
        </p:nvGraphicFramePr>
        <p:xfrm>
          <a:off x="1801450" y="4031599"/>
          <a:ext cx="420303" cy="457200"/>
        </p:xfrm>
        <a:graphic>
          <a:graphicData uri="http://schemas.openxmlformats.org/drawingml/2006/table">
            <a:tbl>
              <a:tblPr firstRow="1" bandRow="1">
                <a:tableStyleId>{5C22544A-7EE6-4342-B048-85BDC9FD1C3A}</a:tableStyleId>
              </a:tblPr>
              <a:tblGrid>
                <a:gridCol w="420303"/>
              </a:tblGrid>
              <a:tr h="370840">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988518782"/>
              </p:ext>
            </p:extLst>
          </p:nvPr>
        </p:nvGraphicFramePr>
        <p:xfrm>
          <a:off x="2224058" y="4035342"/>
          <a:ext cx="420303" cy="457200"/>
        </p:xfrm>
        <a:graphic>
          <a:graphicData uri="http://schemas.openxmlformats.org/drawingml/2006/table">
            <a:tbl>
              <a:tblPr firstRow="1" bandRow="1">
                <a:tableStyleId>{5C22544A-7EE6-4342-B048-85BDC9FD1C3A}</a:tableStyleId>
              </a:tblPr>
              <a:tblGrid>
                <a:gridCol w="420303"/>
              </a:tblGrid>
              <a:tr h="370840">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r>
            </a:tbl>
          </a:graphicData>
        </a:graphic>
      </p:graphicFrame>
      <p:sp>
        <p:nvSpPr>
          <p:cNvPr id="17" name="文本框 16"/>
          <p:cNvSpPr txBox="1"/>
          <p:nvPr/>
        </p:nvSpPr>
        <p:spPr>
          <a:xfrm>
            <a:off x="3802329" y="3996779"/>
            <a:ext cx="3006280" cy="461665"/>
          </a:xfrm>
          <a:prstGeom prst="rect">
            <a:avLst/>
          </a:prstGeom>
          <a:noFill/>
        </p:spPr>
        <p:txBody>
          <a:bodyPr wrap="square" rtlCol="0">
            <a:spAutoFit/>
          </a:bodyPr>
          <a:lstStyle/>
          <a:p>
            <a:r>
              <a:rPr lang="en-US" altLang="zh-CN" sz="2400" b="1" dirty="0" smtClean="0"/>
              <a:t>0</a:t>
            </a:r>
            <a:r>
              <a:rPr lang="zh-CN" altLang="en-US" sz="2400" b="1" dirty="0" smtClean="0"/>
              <a:t>、</a:t>
            </a:r>
            <a:r>
              <a:rPr lang="en-US" altLang="zh-CN" sz="2400" b="1" dirty="0" smtClean="0"/>
              <a:t>1</a:t>
            </a:r>
            <a:r>
              <a:rPr lang="zh-CN" altLang="en-US" sz="2400" b="1" dirty="0" smtClean="0"/>
              <a:t>、</a:t>
            </a:r>
            <a:r>
              <a:rPr lang="en-US" altLang="zh-CN" sz="2400" b="1" dirty="0" smtClean="0"/>
              <a:t>2</a:t>
            </a:r>
            <a:r>
              <a:rPr lang="zh-CN" altLang="en-US" sz="2400" b="1" dirty="0" smtClean="0"/>
              <a:t>、</a:t>
            </a:r>
            <a:r>
              <a:rPr lang="en-US" altLang="zh-CN" sz="2400" b="1" dirty="0" smtClean="0"/>
              <a:t>3………7</a:t>
            </a:r>
            <a:endParaRPr lang="zh-CN" altLang="en-US" sz="2400" b="1" dirty="0"/>
          </a:p>
        </p:txBody>
      </p:sp>
      <mc:AlternateContent xmlns:mc="http://schemas.openxmlformats.org/markup-compatibility/2006" xmlns:a14="http://schemas.microsoft.com/office/drawing/2010/main">
        <mc:Choice Requires="a14">
          <p:sp>
            <p:nvSpPr>
              <p:cNvPr id="18" name="矩形 17"/>
              <p:cNvSpPr/>
              <p:nvPr/>
            </p:nvSpPr>
            <p:spPr>
              <a:xfrm>
                <a:off x="7915489" y="3996779"/>
                <a:ext cx="571503"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200" b="1" i="1" smtClean="0">
                              <a:solidFill>
                                <a:prstClr val="black"/>
                              </a:solidFill>
                              <a:latin typeface="Cambria Math" panose="02040503050406030204" pitchFamily="18" charset="0"/>
                            </a:rPr>
                          </m:ctrlPr>
                        </m:sSupPr>
                        <m:e>
                          <m:r>
                            <a:rPr lang="zh-CN" altLang="en-US" sz="2200" b="1" i="1">
                              <a:solidFill>
                                <a:prstClr val="black"/>
                              </a:solidFill>
                              <a:latin typeface="Cambria Math" panose="02040503050406030204" pitchFamily="18" charset="0"/>
                            </a:rPr>
                            <m:t>𝟐</m:t>
                          </m:r>
                        </m:e>
                        <m:sup>
                          <m:r>
                            <a:rPr lang="en-US" altLang="zh-CN" sz="2200" b="1" i="0" smtClean="0">
                              <a:solidFill>
                                <a:srgbClr val="C00000"/>
                              </a:solidFill>
                              <a:latin typeface="Cambria Math" panose="02040503050406030204" pitchFamily="18" charset="0"/>
                            </a:rPr>
                            <m:t>𝟑</m:t>
                          </m:r>
                        </m:sup>
                      </m:sSup>
                    </m:oMath>
                  </m:oMathPara>
                </a14:m>
                <a:endParaRPr lang="zh-CN" altLang="en-US" b="1" dirty="0">
                  <a:latin typeface="微软雅黑" panose="020B0503020204020204" pitchFamily="34" charset="-122"/>
                  <a:ea typeface="微软雅黑" panose="020B0503020204020204"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7915489" y="3996779"/>
                <a:ext cx="571503" cy="438582"/>
              </a:xfrm>
              <a:prstGeom prst="rect">
                <a:avLst/>
              </a:prstGeom>
              <a:blipFill rotWithShape="0">
                <a:blip r:embed="rId6"/>
                <a:stretch>
                  <a:fillRect/>
                </a:stretch>
              </a:blipFill>
            </p:spPr>
            <p:txBody>
              <a:bodyPr/>
              <a:lstStyle/>
              <a:p>
                <a:r>
                  <a:rPr lang="zh-CN" altLang="en-US">
                    <a:noFill/>
                  </a:rPr>
                  <a:t> </a:t>
                </a:r>
              </a:p>
            </p:txBody>
          </p:sp>
        </mc:Fallback>
      </mc:AlternateContent>
      <p:sp>
        <p:nvSpPr>
          <p:cNvPr id="19" name="文本框 18"/>
          <p:cNvSpPr txBox="1"/>
          <p:nvPr/>
        </p:nvSpPr>
        <p:spPr>
          <a:xfrm>
            <a:off x="594889" y="2840229"/>
            <a:ext cx="591317"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594889" y="3418038"/>
            <a:ext cx="591317"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94889" y="4049478"/>
            <a:ext cx="591317"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658263" y="2181993"/>
            <a:ext cx="1406908"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二进位数</a:t>
            </a:r>
            <a:endParaRPr lang="zh-CN" altLang="en-US"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3838147" y="2181993"/>
            <a:ext cx="1820470"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所能表示的位置</a:t>
            </a:r>
            <a:endParaRPr lang="zh-CN" altLang="en-US" b="1" dirty="0">
              <a:latin typeface="微软雅黑" panose="020B0503020204020204" pitchFamily="34" charset="-122"/>
              <a:ea typeface="微软雅黑" panose="020B0503020204020204" pitchFamily="34" charset="-122"/>
            </a:endParaRPr>
          </a:p>
        </p:txBody>
      </p:sp>
      <p:graphicFrame>
        <p:nvGraphicFramePr>
          <p:cNvPr id="30" name="表格 29"/>
          <p:cNvGraphicFramePr>
            <a:graphicFrameLocks noGrp="1"/>
          </p:cNvGraphicFramePr>
          <p:nvPr>
            <p:extLst>
              <p:ext uri="{D42A27DB-BD31-4B8C-83A1-F6EECF244321}">
                <p14:modId xmlns:p14="http://schemas.microsoft.com/office/powerpoint/2010/main" val="2911192218"/>
              </p:ext>
            </p:extLst>
          </p:nvPr>
        </p:nvGraphicFramePr>
        <p:xfrm>
          <a:off x="1327261" y="4907130"/>
          <a:ext cx="2380250" cy="459804"/>
        </p:xfrm>
        <a:graphic>
          <a:graphicData uri="http://schemas.openxmlformats.org/drawingml/2006/table">
            <a:tbl>
              <a:tblPr firstRow="1" bandRow="1">
                <a:tableStyleId>{00A15C55-8517-42AA-B614-E9B94910E393}</a:tableStyleId>
              </a:tblPr>
              <a:tblGrid>
                <a:gridCol w="476050"/>
                <a:gridCol w="476050"/>
                <a:gridCol w="476050"/>
                <a:gridCol w="476050"/>
                <a:gridCol w="476050"/>
              </a:tblGrid>
              <a:tr h="459804">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c>
                  <a:txBody>
                    <a:bodyPr/>
                    <a:lstStyle/>
                    <a:p>
                      <a:pPr algn="ctr"/>
                      <a:r>
                        <a:rPr lang="en-US" altLang="zh-CN" sz="2400" b="0" dirty="0" smtClean="0">
                          <a:solidFill>
                            <a:srgbClr val="0000FF"/>
                          </a:solidFill>
                        </a:rPr>
                        <a:t>1</a:t>
                      </a:r>
                      <a:endParaRPr lang="zh-CN" altLang="en-US" sz="2400" b="0" dirty="0">
                        <a:solidFill>
                          <a:srgbClr val="0000FF"/>
                        </a:solidFill>
                      </a:endParaRPr>
                    </a:p>
                  </a:txBody>
                  <a:tcPr anchor="ctr">
                    <a:solidFill>
                      <a:schemeClr val="accent6">
                        <a:lumMod val="60000"/>
                        <a:lumOff val="40000"/>
                      </a:schemeClr>
                    </a:solidFill>
                  </a:tcPr>
                </a:tc>
              </a:tr>
            </a:tbl>
          </a:graphicData>
        </a:graphic>
      </p:graphicFrame>
      <p:sp>
        <p:nvSpPr>
          <p:cNvPr id="31" name="矩形 30"/>
          <p:cNvSpPr/>
          <p:nvPr/>
        </p:nvSpPr>
        <p:spPr>
          <a:xfrm rot="16200000">
            <a:off x="1690237" y="4440398"/>
            <a:ext cx="404278" cy="461665"/>
          </a:xfrm>
          <a:prstGeom prst="rect">
            <a:avLst/>
          </a:prstGeom>
        </p:spPr>
        <p:txBody>
          <a:bodyPr wrap="none">
            <a:spAutoFit/>
          </a:bodyPr>
          <a:lstStyle/>
          <a:p>
            <a:r>
              <a:rPr lang="en-US" altLang="zh-CN" sz="2400" b="1" dirty="0" smtClean="0">
                <a:solidFill>
                  <a:prstClr val="black"/>
                </a:solidFill>
              </a:rPr>
              <a:t>…</a:t>
            </a:r>
            <a:endParaRPr lang="zh-CN" altLang="en-US" dirty="0"/>
          </a:p>
        </p:txBody>
      </p:sp>
      <p:sp>
        <p:nvSpPr>
          <p:cNvPr id="32" name="矩形 31"/>
          <p:cNvSpPr/>
          <p:nvPr/>
        </p:nvSpPr>
        <p:spPr>
          <a:xfrm>
            <a:off x="5305469" y="4825998"/>
            <a:ext cx="1309974" cy="461665"/>
          </a:xfrm>
          <a:prstGeom prst="rect">
            <a:avLst/>
          </a:prstGeom>
        </p:spPr>
        <p:txBody>
          <a:bodyPr wrap="none">
            <a:spAutoFit/>
          </a:bodyPr>
          <a:lstStyle/>
          <a:p>
            <a:pPr lvl="0"/>
            <a:r>
              <a:rPr lang="en-US" altLang="zh-CN" sz="2400" b="1" dirty="0" smtClean="0">
                <a:solidFill>
                  <a:prstClr val="black"/>
                </a:solidFill>
              </a:rPr>
              <a:t>0………31</a:t>
            </a:r>
            <a:endParaRPr lang="zh-CN" altLang="en-US" sz="2400" b="1" dirty="0">
              <a:solidFill>
                <a:prstClr val="black"/>
              </a:solidFill>
            </a:endParaRPr>
          </a:p>
        </p:txBody>
      </p:sp>
      <mc:AlternateContent xmlns:mc="http://schemas.openxmlformats.org/markup-compatibility/2006" xmlns:a14="http://schemas.microsoft.com/office/drawing/2010/main">
        <mc:Choice Requires="a14">
          <p:sp>
            <p:nvSpPr>
              <p:cNvPr id="33" name="矩形 32"/>
              <p:cNvSpPr/>
              <p:nvPr/>
            </p:nvSpPr>
            <p:spPr>
              <a:xfrm>
                <a:off x="7915489" y="4802915"/>
                <a:ext cx="571502" cy="4435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200" b="1" i="1" smtClean="0">
                              <a:solidFill>
                                <a:prstClr val="black"/>
                              </a:solidFill>
                              <a:latin typeface="Cambria Math" panose="02040503050406030204" pitchFamily="18" charset="0"/>
                            </a:rPr>
                          </m:ctrlPr>
                        </m:sSupPr>
                        <m:e>
                          <m:r>
                            <a:rPr lang="zh-CN" altLang="en-US" sz="2200" b="1" i="1">
                              <a:solidFill>
                                <a:prstClr val="black"/>
                              </a:solidFill>
                              <a:latin typeface="Cambria Math" panose="02040503050406030204" pitchFamily="18" charset="0"/>
                            </a:rPr>
                            <m:t>𝟐</m:t>
                          </m:r>
                        </m:e>
                        <m:sup>
                          <m:r>
                            <a:rPr lang="en-US" altLang="zh-CN" sz="2200" b="1" i="0" smtClean="0">
                              <a:solidFill>
                                <a:srgbClr val="C00000"/>
                              </a:solidFill>
                              <a:latin typeface="Cambria Math" panose="02040503050406030204" pitchFamily="18" charset="0"/>
                            </a:rPr>
                            <m:t>𝟓</m:t>
                          </m:r>
                        </m:sup>
                      </m:sSup>
                    </m:oMath>
                  </m:oMathPara>
                </a14:m>
                <a:endParaRPr lang="zh-CN" altLang="en-US" b="1" dirty="0">
                  <a:latin typeface="微软雅黑" panose="020B0503020204020204" pitchFamily="34" charset="-122"/>
                  <a:ea typeface="微软雅黑" panose="020B0503020204020204" pitchFamily="34" charset="-122"/>
                </a:endParaRPr>
              </a:p>
            </p:txBody>
          </p:sp>
        </mc:Choice>
        <mc:Fallback xmlns="">
          <p:sp>
            <p:nvSpPr>
              <p:cNvPr id="33" name="矩形 32"/>
              <p:cNvSpPr>
                <a:spLocks noRot="1" noChangeAspect="1" noMove="1" noResize="1" noEditPoints="1" noAdjustHandles="1" noChangeArrowheads="1" noChangeShapeType="1" noTextEdit="1"/>
              </p:cNvSpPr>
              <p:nvPr/>
            </p:nvSpPr>
            <p:spPr>
              <a:xfrm>
                <a:off x="7915489" y="4802915"/>
                <a:ext cx="571502" cy="443583"/>
              </a:xfrm>
              <a:prstGeom prst="rect">
                <a:avLst/>
              </a:prstGeom>
              <a:blipFill rotWithShape="0">
                <a:blip r:embed="rId7"/>
                <a:stretch>
                  <a:fillRect/>
                </a:stretch>
              </a:blipFill>
            </p:spPr>
            <p:txBody>
              <a:bodyPr/>
              <a:lstStyle/>
              <a:p>
                <a:r>
                  <a:rPr lang="zh-CN" altLang="en-US">
                    <a:noFill/>
                  </a:rPr>
                  <a:t> </a:t>
                </a:r>
              </a:p>
            </p:txBody>
          </p:sp>
        </mc:Fallback>
      </mc:AlternateContent>
      <p:sp>
        <p:nvSpPr>
          <p:cNvPr id="34" name="文本框 33"/>
          <p:cNvSpPr txBox="1"/>
          <p:nvPr/>
        </p:nvSpPr>
        <p:spPr>
          <a:xfrm>
            <a:off x="594889" y="4945490"/>
            <a:ext cx="591317" cy="369332"/>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graphicFrame>
        <p:nvGraphicFramePr>
          <p:cNvPr id="46" name="表格 45"/>
          <p:cNvGraphicFramePr>
            <a:graphicFrameLocks noGrp="1"/>
          </p:cNvGraphicFramePr>
          <p:nvPr>
            <p:extLst>
              <p:ext uri="{D42A27DB-BD31-4B8C-83A1-F6EECF244321}">
                <p14:modId xmlns:p14="http://schemas.microsoft.com/office/powerpoint/2010/main" val="2585527205"/>
              </p:ext>
            </p:extLst>
          </p:nvPr>
        </p:nvGraphicFramePr>
        <p:xfrm>
          <a:off x="1327261" y="5607745"/>
          <a:ext cx="3808400" cy="459804"/>
        </p:xfrm>
        <a:graphic>
          <a:graphicData uri="http://schemas.openxmlformats.org/drawingml/2006/table">
            <a:tbl>
              <a:tblPr firstRow="1" bandRow="1">
                <a:tableStyleId>{00A15C55-8517-42AA-B614-E9B94910E393}</a:tableStyleId>
              </a:tblPr>
              <a:tblGrid>
                <a:gridCol w="476050"/>
                <a:gridCol w="476050"/>
                <a:gridCol w="476050"/>
                <a:gridCol w="476050"/>
                <a:gridCol w="476050"/>
                <a:gridCol w="476050"/>
                <a:gridCol w="476050"/>
                <a:gridCol w="476050"/>
              </a:tblGrid>
              <a:tr h="459804">
                <a:tc>
                  <a:txBody>
                    <a:bodyPr/>
                    <a:lstStyle/>
                    <a:p>
                      <a:pPr algn="ctr"/>
                      <a:r>
                        <a:rPr lang="en-US" altLang="zh-CN" sz="2400" b="0" dirty="0" smtClean="0">
                          <a:solidFill>
                            <a:srgbClr val="FF0000"/>
                          </a:solidFill>
                        </a:rPr>
                        <a:t>1</a:t>
                      </a:r>
                      <a:endParaRPr lang="zh-CN" altLang="en-US" sz="2400" b="0" dirty="0">
                        <a:solidFill>
                          <a:srgbClr val="FF0000"/>
                        </a:solidFill>
                      </a:endParaRPr>
                    </a:p>
                  </a:txBody>
                  <a:tcPr anchor="ctr">
                    <a:solidFill>
                      <a:schemeClr val="accent6">
                        <a:lumMod val="60000"/>
                        <a:lumOff val="40000"/>
                      </a:schemeClr>
                    </a:solidFill>
                  </a:tcPr>
                </a:tc>
                <a:tc>
                  <a:txBody>
                    <a:bodyPr/>
                    <a:lstStyle/>
                    <a:p>
                      <a:pPr algn="ctr"/>
                      <a:r>
                        <a:rPr lang="zh-CN" altLang="en-US" sz="2400" b="0" dirty="0" smtClean="0">
                          <a:solidFill>
                            <a:srgbClr val="0000CC"/>
                          </a:solidFill>
                        </a:rPr>
                        <a:t>*</a:t>
                      </a:r>
                      <a:endParaRPr lang="zh-CN" altLang="en-US" sz="2400" b="0" dirty="0">
                        <a:solidFill>
                          <a:srgbClr val="0000CC"/>
                        </a:solidFill>
                      </a:endParaRPr>
                    </a:p>
                  </a:txBody>
                  <a:tcPr anchor="ctr">
                    <a:solidFill>
                      <a:schemeClr val="accent6">
                        <a:lumMod val="60000"/>
                        <a:lumOff val="40000"/>
                      </a:schemeClr>
                    </a:solidFill>
                  </a:tcPr>
                </a:tc>
                <a:tc>
                  <a:txBody>
                    <a:bodyPr/>
                    <a:lstStyle/>
                    <a:p>
                      <a:pPr algn="ctr"/>
                      <a:r>
                        <a:rPr lang="zh-CN" altLang="en-US" sz="2400" b="0" dirty="0" smtClean="0">
                          <a:solidFill>
                            <a:srgbClr val="0000FF"/>
                          </a:solidFill>
                        </a:rPr>
                        <a:t>*</a:t>
                      </a:r>
                      <a:endParaRPr lang="zh-CN" altLang="en-US" sz="2400" b="0" dirty="0">
                        <a:solidFill>
                          <a:srgbClr val="0000FF"/>
                        </a:solidFill>
                      </a:endParaRPr>
                    </a:p>
                  </a:txBody>
                  <a:tcPr anchor="ctr">
                    <a:solidFill>
                      <a:schemeClr val="accent6">
                        <a:lumMod val="60000"/>
                        <a:lumOff val="40000"/>
                      </a:schemeClr>
                    </a:solidFill>
                  </a:tcPr>
                </a:tc>
                <a:tc>
                  <a:txBody>
                    <a:bodyPr/>
                    <a:lstStyle/>
                    <a:p>
                      <a:pPr algn="ctr"/>
                      <a:r>
                        <a:rPr lang="zh-CN" altLang="en-US" sz="2400" b="0" dirty="0" smtClean="0">
                          <a:solidFill>
                            <a:srgbClr val="0000FF"/>
                          </a:solidFill>
                        </a:rPr>
                        <a:t>*</a:t>
                      </a:r>
                      <a:endParaRPr lang="zh-CN" altLang="en-US" sz="2400" b="0" dirty="0">
                        <a:solidFill>
                          <a:srgbClr val="0000FF"/>
                        </a:solidFill>
                      </a:endParaRPr>
                    </a:p>
                  </a:txBody>
                  <a:tcPr anchor="ctr">
                    <a:solidFill>
                      <a:schemeClr val="accent6">
                        <a:lumMod val="60000"/>
                        <a:lumOff val="40000"/>
                      </a:schemeClr>
                    </a:solidFill>
                  </a:tcPr>
                </a:tc>
                <a:tc>
                  <a:txBody>
                    <a:bodyPr/>
                    <a:lstStyle/>
                    <a:p>
                      <a:pPr algn="ctr"/>
                      <a:r>
                        <a:rPr lang="zh-CN" altLang="en-US" sz="2400" b="0" dirty="0" smtClean="0">
                          <a:solidFill>
                            <a:srgbClr val="0000FF"/>
                          </a:solidFill>
                        </a:rPr>
                        <a:t>*</a:t>
                      </a:r>
                      <a:endParaRPr lang="zh-CN" altLang="en-US" sz="2400" b="0" dirty="0">
                        <a:solidFill>
                          <a:srgbClr val="0000FF"/>
                        </a:solidFill>
                      </a:endParaRPr>
                    </a:p>
                  </a:txBody>
                  <a:tcPr anchor="ctr">
                    <a:solidFill>
                      <a:schemeClr val="accent6">
                        <a:lumMod val="60000"/>
                        <a:lumOff val="40000"/>
                      </a:schemeClr>
                    </a:solidFill>
                  </a:tcPr>
                </a:tc>
                <a:tc>
                  <a:txBody>
                    <a:bodyPr/>
                    <a:lstStyle/>
                    <a:p>
                      <a:pPr algn="ctr"/>
                      <a:r>
                        <a:rPr lang="zh-CN" altLang="en-US" sz="2400" b="0" dirty="0" smtClean="0">
                          <a:solidFill>
                            <a:srgbClr val="0000FF"/>
                          </a:solidFill>
                        </a:rPr>
                        <a:t>*</a:t>
                      </a:r>
                      <a:endParaRPr lang="zh-CN" altLang="en-US" sz="2400" b="0" dirty="0">
                        <a:solidFill>
                          <a:srgbClr val="0000FF"/>
                        </a:solidFill>
                      </a:endParaRPr>
                    </a:p>
                  </a:txBody>
                  <a:tcPr anchor="ctr">
                    <a:solidFill>
                      <a:schemeClr val="accent6">
                        <a:lumMod val="60000"/>
                        <a:lumOff val="40000"/>
                      </a:schemeClr>
                    </a:solidFill>
                  </a:tcPr>
                </a:tc>
                <a:tc>
                  <a:txBody>
                    <a:bodyPr/>
                    <a:lstStyle/>
                    <a:p>
                      <a:pPr algn="ctr"/>
                      <a:r>
                        <a:rPr lang="zh-CN" altLang="en-US" sz="2400" b="0" dirty="0" smtClean="0">
                          <a:solidFill>
                            <a:srgbClr val="0000FF"/>
                          </a:solidFill>
                        </a:rPr>
                        <a:t>*</a:t>
                      </a:r>
                      <a:endParaRPr lang="zh-CN" altLang="en-US" sz="2400" b="0" dirty="0">
                        <a:solidFill>
                          <a:srgbClr val="0000FF"/>
                        </a:solidFill>
                      </a:endParaRPr>
                    </a:p>
                  </a:txBody>
                  <a:tcPr anchor="ctr">
                    <a:solidFill>
                      <a:schemeClr val="accent6">
                        <a:lumMod val="60000"/>
                        <a:lumOff val="40000"/>
                      </a:schemeClr>
                    </a:solidFill>
                  </a:tcPr>
                </a:tc>
                <a:tc>
                  <a:txBody>
                    <a:bodyPr/>
                    <a:lstStyle/>
                    <a:p>
                      <a:pPr algn="ctr"/>
                      <a:r>
                        <a:rPr lang="zh-CN" altLang="en-US" sz="2400" b="0" dirty="0" smtClean="0">
                          <a:solidFill>
                            <a:srgbClr val="0000FF"/>
                          </a:solidFill>
                        </a:rPr>
                        <a:t>*</a:t>
                      </a:r>
                      <a:endParaRPr lang="zh-CN" altLang="en-US" sz="2400" b="0" dirty="0">
                        <a:solidFill>
                          <a:srgbClr val="0000FF"/>
                        </a:solidFill>
                      </a:endParaRPr>
                    </a:p>
                  </a:txBody>
                  <a:tcPr anchor="ctr">
                    <a:solidFill>
                      <a:schemeClr val="accent6">
                        <a:lumMod val="60000"/>
                        <a:lumOff val="40000"/>
                      </a:schemeClr>
                    </a:solidFill>
                  </a:tcPr>
                </a:tc>
              </a:tr>
            </a:tbl>
          </a:graphicData>
        </a:graphic>
      </p:graphicFrame>
      <p:sp>
        <p:nvSpPr>
          <p:cNvPr id="47" name="文本框 46"/>
          <p:cNvSpPr txBox="1"/>
          <p:nvPr/>
        </p:nvSpPr>
        <p:spPr>
          <a:xfrm>
            <a:off x="27362" y="5656836"/>
            <a:ext cx="1267486"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一字节</a:t>
            </a:r>
            <a:r>
              <a:rPr lang="en-US" altLang="zh-CN" b="1" dirty="0" smtClean="0">
                <a:latin typeface="微软雅黑" panose="020B0503020204020204" pitchFamily="34" charset="-122"/>
                <a:ea typeface="微软雅黑" panose="020B0503020204020204" pitchFamily="34" charset="-122"/>
              </a:rPr>
              <a:t>8</a:t>
            </a:r>
            <a:r>
              <a:rPr lang="zh-CN" altLang="en-US" b="1" dirty="0">
                <a:latin typeface="微软雅黑" panose="020B0503020204020204" pitchFamily="34" charset="-122"/>
                <a:ea typeface="微软雅黑" panose="020B0503020204020204" pitchFamily="34" charset="-122"/>
              </a:rPr>
              <a:t>位</a:t>
            </a:r>
          </a:p>
        </p:txBody>
      </p:sp>
      <p:sp>
        <p:nvSpPr>
          <p:cNvPr id="56" name="文本框 55"/>
          <p:cNvSpPr txBox="1"/>
          <p:nvPr/>
        </p:nvSpPr>
        <p:spPr>
          <a:xfrm>
            <a:off x="5414173" y="5637986"/>
            <a:ext cx="3343734" cy="400110"/>
          </a:xfrm>
          <a:prstGeom prst="rect">
            <a:avLst/>
          </a:prstGeom>
          <a:noFill/>
        </p:spPr>
        <p:txBody>
          <a:bodyPr wrap="square" rtlCol="0">
            <a:spAutoFit/>
          </a:bodyPr>
          <a:lstStyle/>
          <a:p>
            <a:r>
              <a:rPr lang="en-US" altLang="zh-CN" sz="2000" b="1" dirty="0" smtClean="0">
                <a:solidFill>
                  <a:srgbClr val="FF0000"/>
                </a:solidFill>
                <a:latin typeface="微软雅黑" panose="020B0503020204020204" pitchFamily="34" charset="-122"/>
                <a:ea typeface="微软雅黑" panose="020B0503020204020204" pitchFamily="34" charset="-122"/>
              </a:rPr>
              <a:t>DDRAM</a:t>
            </a:r>
            <a:r>
              <a:rPr lang="zh-CN" altLang="en-US" sz="2000" b="1" dirty="0" smtClean="0">
                <a:solidFill>
                  <a:srgbClr val="FF0000"/>
                </a:solidFill>
                <a:latin typeface="微软雅黑" panose="020B0503020204020204" pitchFamily="34" charset="-122"/>
                <a:ea typeface="微软雅黑" panose="020B0503020204020204" pitchFamily="34" charset="-122"/>
              </a:rPr>
              <a:t>地址设置，命令</a:t>
            </a:r>
            <a:r>
              <a:rPr lang="en-US" altLang="zh-CN" sz="2000" b="1" dirty="0" smtClean="0">
                <a:solidFill>
                  <a:srgbClr val="FF0000"/>
                </a:solidFill>
                <a:latin typeface="微软雅黑" panose="020B0503020204020204" pitchFamily="34" charset="-122"/>
                <a:ea typeface="微软雅黑" panose="020B0503020204020204" pitchFamily="34" charset="-122"/>
              </a:rPr>
              <a:t>8</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17906" y="6111396"/>
            <a:ext cx="9161906" cy="764327"/>
            <a:chOff x="-17906" y="6111396"/>
            <a:chExt cx="9161906" cy="764327"/>
          </a:xfrm>
        </p:grpSpPr>
        <p:pic>
          <p:nvPicPr>
            <p:cNvPr id="57" name="图片 56"/>
            <p:cNvPicPr>
              <a:picLocks noChangeAspect="1"/>
            </p:cNvPicPr>
            <p:nvPr/>
          </p:nvPicPr>
          <p:blipFill>
            <a:blip r:embed="rId8"/>
            <a:stretch>
              <a:fillRect/>
            </a:stretch>
          </p:blipFill>
          <p:spPr>
            <a:xfrm>
              <a:off x="-17906" y="6494364"/>
              <a:ext cx="9161906" cy="381359"/>
            </a:xfrm>
            <a:prstGeom prst="rect">
              <a:avLst/>
            </a:prstGeom>
          </p:spPr>
        </p:pic>
        <p:pic>
          <p:nvPicPr>
            <p:cNvPr id="58" name="图片 57"/>
            <p:cNvPicPr>
              <a:picLocks noChangeAspect="1"/>
            </p:cNvPicPr>
            <p:nvPr/>
          </p:nvPicPr>
          <p:blipFill>
            <a:blip r:embed="rId9"/>
            <a:stretch>
              <a:fillRect/>
            </a:stretch>
          </p:blipFill>
          <p:spPr>
            <a:xfrm>
              <a:off x="17585" y="6111396"/>
              <a:ext cx="9053987" cy="390525"/>
            </a:xfrm>
            <a:prstGeom prst="rect">
              <a:avLst/>
            </a:prstGeom>
          </p:spPr>
        </p:pic>
      </p:grpSp>
    </p:spTree>
    <p:extLst>
      <p:ext uri="{BB962C8B-B14F-4D97-AF65-F5344CB8AC3E}">
        <p14:creationId xmlns:p14="http://schemas.microsoft.com/office/powerpoint/2010/main" val="13138958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a:spLocks/>
          </p:cNvSpPr>
          <p:nvPr/>
        </p:nvSpPr>
        <p:spPr bwMode="auto">
          <a:xfrm>
            <a:off x="188060" y="2540848"/>
            <a:ext cx="8928744"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indent="0">
              <a:buFont typeface="Wingdings" pitchFamily="2" charset="2"/>
              <a:buNone/>
              <a:defRPr/>
            </a:pPr>
            <a:r>
              <a:rPr lang="zh-CN" altLang="en-US" kern="0" dirty="0" smtClean="0">
                <a:solidFill>
                  <a:srgbClr val="000000"/>
                </a:solidFill>
                <a:latin typeface="微软雅黑" panose="020B0503020204020204" pitchFamily="34" charset="-122"/>
                <a:ea typeface="微软雅黑" panose="020B0503020204020204" pitchFamily="34" charset="-122"/>
              </a:rPr>
              <a:t>                                地址与屏幕对应关系图表</a:t>
            </a:r>
            <a:endParaRPr lang="en-US" altLang="zh-CN" kern="0" dirty="0" smtClean="0">
              <a:solidFill>
                <a:srgbClr val="000000"/>
              </a:solidFill>
              <a:latin typeface="微软雅黑" panose="020B0503020204020204" pitchFamily="34" charset="-122"/>
              <a:ea typeface="微软雅黑" panose="020B0503020204020204" pitchFamily="34" charset="-122"/>
            </a:endParaRPr>
          </a:p>
        </p:txBody>
      </p:sp>
      <p:pic>
        <p:nvPicPr>
          <p:cNvPr id="3"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988" y="2963160"/>
            <a:ext cx="8856662" cy="155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945" y="4691352"/>
            <a:ext cx="878522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a:duotone>
              <a:srgbClr val="3333CC">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272050" y="3447514"/>
            <a:ext cx="3096344"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65607" y="4025577"/>
            <a:ext cx="6984000" cy="4164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3090393"/>
            <a:ext cx="3272050" cy="461665"/>
          </a:xfrm>
          <a:prstGeom prst="rect">
            <a:avLst/>
          </a:prstGeom>
        </p:spPr>
        <p:txBody>
          <a:bodyPr wrap="none">
            <a:spAutoFit/>
          </a:bodyPr>
          <a:lstStyle/>
          <a:p>
            <a:r>
              <a:rPr lang="en-US" altLang="zh-CN" sz="2400" kern="0" dirty="0" smtClean="0">
                <a:latin typeface="微软雅黑" panose="020B0503020204020204" pitchFamily="34" charset="-122"/>
                <a:ea typeface="微软雅黑" panose="020B0503020204020204" pitchFamily="34" charset="-122"/>
              </a:rPr>
              <a:t>80</a:t>
            </a:r>
            <a:r>
              <a:rPr lang="zh-CN" altLang="en-US" sz="2400" kern="0" dirty="0" smtClean="0">
                <a:latin typeface="微软雅黑" panose="020B0503020204020204" pitchFamily="34" charset="-122"/>
                <a:ea typeface="微软雅黑" panose="020B0503020204020204" pitchFamily="34" charset="-122"/>
              </a:rPr>
              <a:t>字节的</a:t>
            </a:r>
            <a:r>
              <a:rPr lang="en-US" altLang="zh-CN" sz="2400" kern="0" dirty="0" smtClean="0">
                <a:solidFill>
                  <a:srgbClr val="0000FF"/>
                </a:solidFill>
                <a:latin typeface="微软雅黑" panose="020B0503020204020204" pitchFamily="34" charset="-122"/>
                <a:ea typeface="微软雅黑" panose="020B0503020204020204" pitchFamily="34" charset="-122"/>
              </a:rPr>
              <a:t>DDRAM</a:t>
            </a:r>
            <a:r>
              <a:rPr lang="zh-CN" altLang="en-US" sz="2400" kern="0" dirty="0" smtClean="0">
                <a:solidFill>
                  <a:srgbClr val="0000FF"/>
                </a:solidFill>
                <a:latin typeface="微软雅黑" panose="020B0503020204020204" pitchFamily="34" charset="-122"/>
                <a:ea typeface="微软雅黑" panose="020B0503020204020204" pitchFamily="34" charset="-122"/>
              </a:rPr>
              <a:t>地址</a:t>
            </a:r>
            <a:endParaRPr lang="zh-CN" altLang="en-US" sz="2400" dirty="0"/>
          </a:p>
        </p:txBody>
      </p:sp>
      <p:sp>
        <p:nvSpPr>
          <p:cNvPr id="10" name="文本框 9"/>
          <p:cNvSpPr txBox="1"/>
          <p:nvPr/>
        </p:nvSpPr>
        <p:spPr>
          <a:xfrm>
            <a:off x="398351" y="262550"/>
            <a:ext cx="2616453"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LCD</a:t>
            </a:r>
            <a:r>
              <a:rPr lang="zh-CN" altLang="en-US" sz="2800" b="1" dirty="0" smtClean="0">
                <a:latin typeface="微软雅黑" panose="020B0503020204020204" pitchFamily="34" charset="-122"/>
                <a:ea typeface="微软雅黑" panose="020B0503020204020204" pitchFamily="34" charset="-122"/>
              </a:rPr>
              <a:t>设计思路</a:t>
            </a:r>
            <a:endParaRPr lang="zh-CN" altLang="en-US"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98350" y="878807"/>
            <a:ext cx="4780232" cy="1200329"/>
          </a:xfrm>
          <a:prstGeom prst="rect">
            <a:avLst/>
          </a:prstGeom>
          <a:noFill/>
        </p:spPr>
        <p:txBody>
          <a:bodyPr wrap="square" rtlCol="0">
            <a:spAutoFit/>
          </a:bodyPr>
          <a:lstStyle/>
          <a:p>
            <a:pPr marL="342900" indent="-342900">
              <a:lnSpc>
                <a:spcPct val="150000"/>
              </a:lnSpc>
              <a:buAutoNum type="arabicPeriod"/>
            </a:pPr>
            <a:r>
              <a:rPr lang="zh-CN" altLang="en-US" sz="2400" b="1" dirty="0" smtClean="0">
                <a:solidFill>
                  <a:srgbClr val="0000CC"/>
                </a:solidFill>
                <a:latin typeface="微软雅黑" panose="020B0503020204020204" pitchFamily="34" charset="-122"/>
                <a:ea typeface="微软雅黑" panose="020B0503020204020204" pitchFamily="34" charset="-122"/>
              </a:rPr>
              <a:t>设置要显示的位置</a:t>
            </a:r>
            <a:r>
              <a:rPr lang="en-US" altLang="zh-CN" sz="2400" b="1" dirty="0" smtClean="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写</a:t>
            </a:r>
            <a:r>
              <a:rPr lang="zh-CN" altLang="en-US" sz="2400" b="1" dirty="0" smtClean="0">
                <a:solidFill>
                  <a:srgbClr val="0000CC"/>
                </a:solidFill>
                <a:latin typeface="微软雅黑" panose="020B0503020204020204" pitchFamily="34" charset="-122"/>
                <a:ea typeface="微软雅黑" panose="020B0503020204020204" pitchFamily="34" charset="-122"/>
              </a:rPr>
              <a:t>地址</a:t>
            </a:r>
            <a:endParaRPr lang="en-US" altLang="zh-CN" sz="2400" b="1" dirty="0" smtClean="0">
              <a:solidFill>
                <a:srgbClr val="0000CC"/>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400" b="1" dirty="0" smtClean="0">
                <a:solidFill>
                  <a:srgbClr val="0000CC"/>
                </a:solidFill>
                <a:latin typeface="微软雅黑" panose="020B0503020204020204" pitchFamily="34" charset="-122"/>
                <a:ea typeface="微软雅黑" panose="020B0503020204020204" pitchFamily="34" charset="-122"/>
              </a:rPr>
              <a:t>设置要显示的内容</a:t>
            </a:r>
            <a:r>
              <a:rPr lang="en-US" altLang="zh-CN" sz="2400" b="1" dirty="0" smtClean="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写</a:t>
            </a:r>
            <a:r>
              <a:rPr lang="zh-CN" altLang="en-US" sz="2400" b="1" dirty="0" smtClean="0">
                <a:solidFill>
                  <a:srgbClr val="0000CC"/>
                </a:solidFill>
                <a:latin typeface="微软雅黑" panose="020B0503020204020204" pitchFamily="34" charset="-122"/>
                <a:ea typeface="微软雅黑" panose="020B0503020204020204" pitchFamily="34" charset="-122"/>
              </a:rPr>
              <a:t>数据</a:t>
            </a:r>
            <a:endParaRPr lang="zh-CN" altLang="en-US" sz="2400" b="1" dirty="0">
              <a:solidFill>
                <a:srgbClr val="0000CC"/>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25000"/>
                    </a14:imgEffect>
                    <a14:imgEffect>
                      <a14:colorTemperature colorTemp="11200"/>
                    </a14:imgEffect>
                    <a14:imgEffect>
                      <a14:brightnessContrast bright="20000"/>
                    </a14:imgEffect>
                  </a14:imgLayer>
                </a14:imgProps>
              </a:ext>
              <a:ext uri="{28A0092B-C50C-407E-A947-70E740481C1C}">
                <a14:useLocalDpi xmlns:a14="http://schemas.microsoft.com/office/drawing/2010/main" val="0"/>
              </a:ext>
            </a:extLst>
          </a:blip>
          <a:srcRect l="25087" t="22673" r="21642" b="10792"/>
          <a:stretch/>
        </p:blipFill>
        <p:spPr>
          <a:xfrm rot="16140000">
            <a:off x="5930313" y="-757205"/>
            <a:ext cx="1577719" cy="3995817"/>
          </a:xfrm>
          <a:prstGeom prst="rect">
            <a:avLst/>
          </a:prstGeom>
        </p:spPr>
      </p:pic>
      <p:graphicFrame>
        <p:nvGraphicFramePr>
          <p:cNvPr id="14" name="表格 13"/>
          <p:cNvGraphicFramePr>
            <a:graphicFrameLocks noGrp="1"/>
          </p:cNvGraphicFramePr>
          <p:nvPr>
            <p:extLst>
              <p:ext uri="{D42A27DB-BD31-4B8C-83A1-F6EECF244321}">
                <p14:modId xmlns:p14="http://schemas.microsoft.com/office/powerpoint/2010/main" val="2211530926"/>
              </p:ext>
            </p:extLst>
          </p:nvPr>
        </p:nvGraphicFramePr>
        <p:xfrm>
          <a:off x="4947416" y="639834"/>
          <a:ext cx="3468416" cy="802178"/>
        </p:xfrm>
        <a:graphic>
          <a:graphicData uri="http://schemas.openxmlformats.org/drawingml/2006/table">
            <a:tbl>
              <a:tblPr firstRow="1" bandRow="1">
                <a:tableStyleId>{5C22544A-7EE6-4342-B048-85BDC9FD1C3A}</a:tableStyleId>
              </a:tblPr>
              <a:tblGrid>
                <a:gridCol w="216776"/>
                <a:gridCol w="216776"/>
                <a:gridCol w="216776"/>
                <a:gridCol w="216776"/>
                <a:gridCol w="216776"/>
                <a:gridCol w="216776"/>
                <a:gridCol w="216776"/>
                <a:gridCol w="216776"/>
                <a:gridCol w="216776"/>
                <a:gridCol w="216776"/>
                <a:gridCol w="216776"/>
                <a:gridCol w="216776"/>
                <a:gridCol w="216776"/>
                <a:gridCol w="216776"/>
                <a:gridCol w="216776"/>
                <a:gridCol w="216776"/>
              </a:tblGrid>
              <a:tr h="401089">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401089">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1158953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8351" y="262550"/>
            <a:ext cx="2616453"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LCD</a:t>
            </a:r>
            <a:r>
              <a:rPr lang="zh-CN" altLang="en-US" sz="2800" b="1" dirty="0" smtClean="0">
                <a:latin typeface="微软雅黑" panose="020B0503020204020204" pitchFamily="34" charset="-122"/>
                <a:ea typeface="微软雅黑" panose="020B0503020204020204" pitchFamily="34" charset="-122"/>
              </a:rPr>
              <a:t>设计思路</a:t>
            </a:r>
            <a:endParaRPr lang="zh-CN" altLang="en-US" sz="2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98350" y="878807"/>
            <a:ext cx="4780232" cy="1200329"/>
          </a:xfrm>
          <a:prstGeom prst="rect">
            <a:avLst/>
          </a:prstGeom>
          <a:noFill/>
        </p:spPr>
        <p:txBody>
          <a:bodyPr wrap="square" rtlCol="0">
            <a:spAutoFit/>
          </a:bodyPr>
          <a:lstStyle/>
          <a:p>
            <a:pPr marL="342900" indent="-342900">
              <a:lnSpc>
                <a:spcPct val="150000"/>
              </a:lnSpc>
              <a:buAutoNum type="arabicPeriod"/>
            </a:pPr>
            <a:r>
              <a:rPr lang="zh-CN" altLang="en-US" sz="2400" b="1" dirty="0" smtClean="0">
                <a:solidFill>
                  <a:srgbClr val="0000CC"/>
                </a:solidFill>
                <a:latin typeface="微软雅黑" panose="020B0503020204020204" pitchFamily="34" charset="-122"/>
                <a:ea typeface="微软雅黑" panose="020B0503020204020204" pitchFamily="34" charset="-122"/>
              </a:rPr>
              <a:t>设置要显示的位置</a:t>
            </a:r>
            <a:r>
              <a:rPr lang="en-US" altLang="zh-CN" sz="2400" b="1" dirty="0" smtClean="0">
                <a:solidFill>
                  <a:srgbClr val="0000CC"/>
                </a:solidFill>
                <a:latin typeface="微软雅黑" panose="020B0503020204020204" pitchFamily="34" charset="-122"/>
                <a:ea typeface="微软雅黑" panose="020B0503020204020204" pitchFamily="34" charset="-122"/>
              </a:rPr>
              <a:t>-</a:t>
            </a:r>
            <a:r>
              <a:rPr lang="zh-CN" altLang="en-US" sz="2400" b="1" dirty="0">
                <a:solidFill>
                  <a:srgbClr val="0000CC"/>
                </a:solidFill>
                <a:latin typeface="微软雅黑" panose="020B0503020204020204" pitchFamily="34" charset="-122"/>
                <a:ea typeface="微软雅黑" panose="020B0503020204020204" pitchFamily="34" charset="-122"/>
              </a:rPr>
              <a:t>写</a:t>
            </a:r>
            <a:r>
              <a:rPr lang="zh-CN" altLang="en-US" sz="2400" b="1" dirty="0" smtClean="0">
                <a:solidFill>
                  <a:srgbClr val="0000CC"/>
                </a:solidFill>
                <a:latin typeface="微软雅黑" panose="020B0503020204020204" pitchFamily="34" charset="-122"/>
                <a:ea typeface="微软雅黑" panose="020B0503020204020204" pitchFamily="34" charset="-122"/>
              </a:rPr>
              <a:t>地址</a:t>
            </a:r>
            <a:endParaRPr lang="en-US" altLang="zh-CN" sz="2400" b="1" dirty="0" smtClean="0">
              <a:solidFill>
                <a:srgbClr val="0000CC"/>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400" b="1" dirty="0" smtClean="0">
                <a:solidFill>
                  <a:srgbClr val="FF0000"/>
                </a:solidFill>
                <a:latin typeface="微软雅黑" panose="020B0503020204020204" pitchFamily="34" charset="-122"/>
                <a:ea typeface="微软雅黑" panose="020B0503020204020204" pitchFamily="34" charset="-122"/>
              </a:rPr>
              <a:t>设置要显示的内容</a:t>
            </a:r>
            <a:r>
              <a:rPr lang="en-US" altLang="zh-CN" sz="2400" b="1" dirty="0" smtClean="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写</a:t>
            </a:r>
            <a:r>
              <a:rPr lang="zh-CN" altLang="en-US" sz="2400" b="1" dirty="0" smtClean="0">
                <a:solidFill>
                  <a:srgbClr val="FF0000"/>
                </a:solidFill>
                <a:latin typeface="微软雅黑" panose="020B0503020204020204" pitchFamily="34" charset="-122"/>
                <a:ea typeface="微软雅黑" panose="020B0503020204020204" pitchFamily="34" charset="-122"/>
              </a:rPr>
              <a:t>数据</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6" name="图片 4"/>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168405" y="2779415"/>
            <a:ext cx="5948436" cy="400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97938" y="2008467"/>
            <a:ext cx="4110275" cy="1015663"/>
          </a:xfrm>
          <a:prstGeom prst="rect">
            <a:avLst/>
          </a:prstGeom>
          <a:noFill/>
        </p:spPr>
        <p:txBody>
          <a:bodyPr wrap="square" rtlCol="0">
            <a:spAutoFit/>
          </a:bodyPr>
          <a:lstStyle/>
          <a:p>
            <a:pPr algn="just"/>
            <a:r>
              <a:rPr lang="zh-CN" altLang="en-US" sz="2000" b="1" dirty="0" smtClean="0">
                <a:latin typeface="微软雅黑" panose="020B0503020204020204" pitchFamily="34" charset="-122"/>
                <a:ea typeface="微软雅黑" panose="020B0503020204020204" pitchFamily="34" charset="-122"/>
              </a:rPr>
              <a:t>不认识字符，只认识</a:t>
            </a:r>
            <a:r>
              <a:rPr lang="en-US" altLang="zh-CN" sz="2000" b="1" dirty="0" smtClean="0">
                <a:latin typeface="微软雅黑" panose="020B0503020204020204" pitchFamily="34" charset="-122"/>
                <a:ea typeface="微软雅黑" panose="020B0503020204020204" pitchFamily="34" charset="-122"/>
              </a:rPr>
              <a:t>0</a:t>
            </a:r>
            <a:r>
              <a:rPr lang="zh-CN" altLang="en-US" sz="2000" b="1" dirty="0" smtClean="0">
                <a:latin typeface="微软雅黑" panose="020B0503020204020204" pitchFamily="34" charset="-122"/>
                <a:ea typeface="微软雅黑" panose="020B0503020204020204" pitchFamily="34" charset="-122"/>
              </a:rPr>
              <a:t>和</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，故去查询相应数据所对应的</a:t>
            </a:r>
            <a:r>
              <a:rPr lang="en-US" altLang="zh-CN" sz="2000" b="1" dirty="0" smtClean="0">
                <a:latin typeface="微软雅黑" panose="020B0503020204020204" pitchFamily="34" charset="-122"/>
                <a:ea typeface="微软雅黑" panose="020B0503020204020204" pitchFamily="34" charset="-122"/>
              </a:rPr>
              <a:t>8</a:t>
            </a:r>
            <a:r>
              <a:rPr lang="zh-CN" altLang="en-US" sz="2000" b="1" dirty="0" smtClean="0">
                <a:latin typeface="微软雅黑" panose="020B0503020204020204" pitchFamily="34" charset="-122"/>
                <a:ea typeface="微软雅黑" panose="020B0503020204020204" pitchFamily="34" charset="-122"/>
              </a:rPr>
              <a:t>位二进制地址（</a:t>
            </a:r>
            <a:r>
              <a:rPr lang="zh-CN" altLang="en-US" sz="2000" b="1" dirty="0" smtClean="0">
                <a:solidFill>
                  <a:srgbClr val="FF0000"/>
                </a:solidFill>
                <a:latin typeface="微软雅黑" panose="020B0503020204020204" pitchFamily="34" charset="-122"/>
                <a:ea typeface="微软雅黑" panose="020B0503020204020204" pitchFamily="34" charset="-122"/>
              </a:rPr>
              <a:t>读</a:t>
            </a:r>
            <a:r>
              <a:rPr lang="zh-CN" altLang="en-US" sz="2000" b="1" dirty="0" smtClean="0">
                <a:latin typeface="微软雅黑" panose="020B0503020204020204" pitchFamily="34" charset="-122"/>
                <a:ea typeface="微软雅黑" panose="020B0503020204020204" pitchFamily="34" charset="-122"/>
              </a:rPr>
              <a:t>），再</a:t>
            </a:r>
            <a:r>
              <a:rPr lang="zh-CN" altLang="en-US" sz="2000" b="1" dirty="0" smtClean="0">
                <a:solidFill>
                  <a:srgbClr val="FF0000"/>
                </a:solidFill>
                <a:latin typeface="微软雅黑" panose="020B0503020204020204" pitchFamily="34" charset="-122"/>
                <a:ea typeface="微软雅黑" panose="020B0503020204020204" pitchFamily="34" charset="-122"/>
              </a:rPr>
              <a:t>写</a:t>
            </a:r>
            <a:r>
              <a:rPr lang="zh-CN" altLang="en-US" sz="2000" b="1" dirty="0" smtClean="0">
                <a:latin typeface="微软雅黑" panose="020B0503020204020204" pitchFamily="34" charset="-122"/>
                <a:ea typeface="微软雅黑" panose="020B0503020204020204" pitchFamily="34" charset="-122"/>
              </a:rPr>
              <a:t>入：</a:t>
            </a: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807387" y="2340793"/>
            <a:ext cx="3585175" cy="400110"/>
          </a:xfrm>
          <a:prstGeom prst="rect">
            <a:avLst/>
          </a:prstGeom>
          <a:noFill/>
        </p:spPr>
        <p:txBody>
          <a:bodyPr wrap="square" rtlCol="0">
            <a:spAutoFit/>
          </a:bodyPr>
          <a:lstStyle/>
          <a:p>
            <a:r>
              <a:rPr lang="en-US" altLang="zh-CN" sz="2000" b="1" dirty="0" smtClean="0">
                <a:solidFill>
                  <a:srgbClr val="FF0000"/>
                </a:solidFill>
                <a:latin typeface="微软雅黑" panose="020B0503020204020204" pitchFamily="34" charset="-122"/>
                <a:ea typeface="微软雅黑" panose="020B0503020204020204" pitchFamily="34" charset="-122"/>
              </a:rPr>
              <a:t>DDRAM</a:t>
            </a:r>
            <a:r>
              <a:rPr lang="zh-CN" altLang="en-US" sz="2000" b="1" dirty="0" smtClean="0">
                <a:solidFill>
                  <a:srgbClr val="FF0000"/>
                </a:solidFill>
                <a:latin typeface="微软雅黑" panose="020B0503020204020204" pitchFamily="34" charset="-122"/>
                <a:ea typeface="微软雅黑" panose="020B0503020204020204" pitchFamily="34" charset="-122"/>
              </a:rPr>
              <a:t>地址设置，命令</a:t>
            </a:r>
            <a:r>
              <a:rPr lang="en-US" altLang="zh-CN" sz="2000" b="1" dirty="0" smtClean="0">
                <a:solidFill>
                  <a:srgbClr val="FF0000"/>
                </a:solidFill>
                <a:latin typeface="微软雅黑" panose="020B0503020204020204" pitchFamily="34" charset="-122"/>
                <a:ea typeface="微软雅黑" panose="020B0503020204020204" pitchFamily="34" charset="-122"/>
              </a:rPr>
              <a:t>10</a:t>
            </a:r>
            <a:r>
              <a:rPr lang="zh-CN" altLang="en-US" sz="2000" b="1" dirty="0" smtClean="0">
                <a:solidFill>
                  <a:srgbClr val="FF0000"/>
                </a:solidFill>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25615" y="3046088"/>
            <a:ext cx="2716037" cy="3801041"/>
          </a:xfrm>
          <a:prstGeom prst="rect">
            <a:avLst/>
          </a:prstGeom>
          <a:noFill/>
        </p:spPr>
        <p:txBody>
          <a:bodyPr wrap="square" rtlCol="0">
            <a:spAutoFit/>
          </a:bodyPr>
          <a:lstStyle/>
          <a:p>
            <a:r>
              <a:rPr lang="en-US" altLang="zh-CN" sz="2000" b="1" dirty="0" smtClean="0">
                <a:solidFill>
                  <a:srgbClr val="0000CC"/>
                </a:solidFill>
                <a:latin typeface="微软雅黑" panose="020B0503020204020204" pitchFamily="34" charset="-122"/>
                <a:ea typeface="微软雅黑" panose="020B0503020204020204" pitchFamily="34" charset="-122"/>
              </a:rPr>
              <a:t>1. LCD</a:t>
            </a:r>
            <a:r>
              <a:rPr lang="zh-CN" altLang="en-US" sz="2000" b="1" dirty="0" smtClean="0">
                <a:solidFill>
                  <a:srgbClr val="0000CC"/>
                </a:solidFill>
                <a:latin typeface="微软雅黑" panose="020B0503020204020204" pitchFamily="34" charset="-122"/>
                <a:ea typeface="微软雅黑" panose="020B0503020204020204" pitchFamily="34" charset="-122"/>
              </a:rPr>
              <a:t>如何区分写的是地址，还是数据呢？</a:t>
            </a:r>
            <a:endParaRPr lang="en-US" altLang="zh-CN" b="1" dirty="0" smtClean="0">
              <a:latin typeface="微软雅黑" panose="020B0503020204020204" pitchFamily="34" charset="-122"/>
              <a:ea typeface="微软雅黑" panose="020B0503020204020204" pitchFamily="34" charset="-122"/>
            </a:endParaRPr>
          </a:p>
          <a:p>
            <a:pPr>
              <a:spcBef>
                <a:spcPts val="600"/>
              </a:spcBef>
            </a:pPr>
            <a:r>
              <a:rPr lang="zh-CN" altLang="en-US" b="1" dirty="0">
                <a:latin typeface="微软雅黑" panose="020B0503020204020204" pitchFamily="34" charset="-122"/>
                <a:ea typeface="微软雅黑" panose="020B0503020204020204" pitchFamily="34" charset="-122"/>
              </a:rPr>
              <a:t>查询</a:t>
            </a:r>
            <a:r>
              <a:rPr lang="en-US" altLang="zh-CN" b="1" dirty="0" smtClean="0">
                <a:latin typeface="微软雅黑" panose="020B0503020204020204" pitchFamily="34" charset="-122"/>
                <a:ea typeface="微软雅黑" panose="020B0503020204020204" pitchFamily="34" charset="-122"/>
              </a:rPr>
              <a:t>RS</a:t>
            </a:r>
            <a:r>
              <a:rPr lang="zh-CN" altLang="en-US" b="1" dirty="0" smtClean="0">
                <a:latin typeface="微软雅黑" panose="020B0503020204020204" pitchFamily="34" charset="-122"/>
                <a:ea typeface="微软雅黑" panose="020B0503020204020204" pitchFamily="34" charset="-122"/>
              </a:rPr>
              <a:t>引脚：</a:t>
            </a:r>
            <a:endParaRPr lang="en-US" altLang="zh-CN" b="1" dirty="0" smtClean="0">
              <a:latin typeface="微软雅黑" panose="020B0503020204020204" pitchFamily="34" charset="-122"/>
              <a:ea typeface="微软雅黑" panose="020B0503020204020204" pitchFamily="34" charset="-122"/>
            </a:endParaRPr>
          </a:p>
          <a:p>
            <a:pPr>
              <a:spcBef>
                <a:spcPts val="600"/>
              </a:spcBef>
            </a:pPr>
            <a:r>
              <a:rPr lang="en-US" altLang="zh-CN" b="1" dirty="0" smtClean="0">
                <a:solidFill>
                  <a:srgbClr val="FF0000"/>
                </a:solidFill>
                <a:latin typeface="微软雅黑" panose="020B0503020204020204" pitchFamily="34" charset="-122"/>
                <a:ea typeface="微软雅黑" panose="020B0503020204020204" pitchFamily="34" charset="-122"/>
              </a:rPr>
              <a:t>RS=0</a:t>
            </a:r>
            <a:r>
              <a:rPr lang="zh-CN" altLang="en-US" b="1" dirty="0" smtClean="0">
                <a:solidFill>
                  <a:srgbClr val="FF0000"/>
                </a:solidFill>
                <a:latin typeface="微软雅黑" panose="020B0503020204020204" pitchFamily="34" charset="-122"/>
                <a:ea typeface="微软雅黑" panose="020B0503020204020204" pitchFamily="34" charset="-122"/>
              </a:rPr>
              <a:t>，地址</a:t>
            </a:r>
            <a:r>
              <a:rPr lang="en-US" altLang="zh-CN" b="1" dirty="0" smtClean="0">
                <a:solidFill>
                  <a:srgbClr val="FF0000"/>
                </a:solidFill>
                <a:latin typeface="微软雅黑" panose="020B0503020204020204" pitchFamily="34" charset="-122"/>
                <a:ea typeface="微软雅黑" panose="020B0503020204020204" pitchFamily="34" charset="-122"/>
              </a:rPr>
              <a:t>/</a:t>
            </a:r>
            <a:r>
              <a:rPr lang="zh-CN" altLang="en-US" b="1" dirty="0" smtClean="0">
                <a:solidFill>
                  <a:srgbClr val="FF0000"/>
                </a:solidFill>
                <a:latin typeface="微软雅黑" panose="020B0503020204020204" pitchFamily="34" charset="-122"/>
                <a:ea typeface="微软雅黑" panose="020B0503020204020204" pitchFamily="34" charset="-122"/>
              </a:rPr>
              <a:t>命令；</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a:spcBef>
                <a:spcPts val="600"/>
              </a:spcBef>
            </a:pPr>
            <a:r>
              <a:rPr lang="en-US" altLang="zh-CN" b="1" dirty="0" smtClean="0">
                <a:solidFill>
                  <a:srgbClr val="FF0000"/>
                </a:solidFill>
                <a:latin typeface="微软雅黑" panose="020B0503020204020204" pitchFamily="34" charset="-122"/>
                <a:ea typeface="微软雅黑" panose="020B0503020204020204" pitchFamily="34" charset="-122"/>
              </a:rPr>
              <a:t>RS=1</a:t>
            </a:r>
            <a:r>
              <a:rPr lang="zh-CN" altLang="en-US" b="1" dirty="0" smtClean="0">
                <a:solidFill>
                  <a:srgbClr val="FF0000"/>
                </a:solidFill>
                <a:latin typeface="微软雅黑" panose="020B0503020204020204" pitchFamily="34" charset="-122"/>
                <a:ea typeface="微软雅黑" panose="020B0503020204020204" pitchFamily="34" charset="-122"/>
              </a:rPr>
              <a:t>，数据。</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a:spcBef>
                <a:spcPts val="600"/>
              </a:spcBef>
            </a:pPr>
            <a:r>
              <a:rPr lang="en-US" altLang="zh-CN" sz="2000" b="1" dirty="0" smtClean="0">
                <a:solidFill>
                  <a:srgbClr val="0000CC"/>
                </a:solidFill>
                <a:latin typeface="微软雅黑" panose="020B0503020204020204" pitchFamily="34" charset="-122"/>
                <a:ea typeface="微软雅黑" panose="020B0503020204020204" pitchFamily="34" charset="-122"/>
              </a:rPr>
              <a:t>2. </a:t>
            </a:r>
            <a:r>
              <a:rPr lang="zh-CN" altLang="en-US" sz="2000" b="1" dirty="0" smtClean="0">
                <a:solidFill>
                  <a:srgbClr val="0000CC"/>
                </a:solidFill>
                <a:latin typeface="微软雅黑" panose="020B0503020204020204" pitchFamily="34" charset="-122"/>
                <a:ea typeface="微软雅黑" panose="020B0503020204020204" pitchFamily="34" charset="-122"/>
              </a:rPr>
              <a:t>如何确定</a:t>
            </a:r>
            <a:r>
              <a:rPr lang="en-US" altLang="zh-CN" sz="2000" b="1" dirty="0" smtClean="0">
                <a:solidFill>
                  <a:srgbClr val="0000CC"/>
                </a:solidFill>
                <a:latin typeface="微软雅黑" panose="020B0503020204020204" pitchFamily="34" charset="-122"/>
                <a:ea typeface="微软雅黑" panose="020B0503020204020204" pitchFamily="34" charset="-122"/>
              </a:rPr>
              <a:t>LCD</a:t>
            </a:r>
            <a:r>
              <a:rPr lang="zh-CN" altLang="en-US" sz="2000" b="1" dirty="0" smtClean="0">
                <a:solidFill>
                  <a:srgbClr val="0000CC"/>
                </a:solidFill>
                <a:latin typeface="微软雅黑" panose="020B0503020204020204" pitchFamily="34" charset="-122"/>
                <a:ea typeface="微软雅黑" panose="020B0503020204020204" pitchFamily="34" charset="-122"/>
              </a:rPr>
              <a:t>可以接收内容呢？</a:t>
            </a:r>
            <a:endParaRPr lang="en-US" altLang="zh-CN" sz="2000" b="1" dirty="0" smtClean="0">
              <a:solidFill>
                <a:srgbClr val="0000CC"/>
              </a:solidFill>
              <a:latin typeface="微软雅黑" panose="020B0503020204020204" pitchFamily="34" charset="-122"/>
              <a:ea typeface="微软雅黑" panose="020B0503020204020204" pitchFamily="34" charset="-122"/>
            </a:endParaRPr>
          </a:p>
          <a:p>
            <a:pPr>
              <a:spcBef>
                <a:spcPts val="600"/>
              </a:spcBef>
            </a:pPr>
            <a:r>
              <a:rPr lang="zh-CN" altLang="en-US" b="1" dirty="0" smtClean="0">
                <a:latin typeface="微软雅黑" panose="020B0503020204020204" pitchFamily="34" charset="-122"/>
                <a:ea typeface="微软雅黑" panose="020B0503020204020204" pitchFamily="34" charset="-122"/>
              </a:rPr>
              <a:t>在</a:t>
            </a:r>
            <a:r>
              <a:rPr lang="en-US" altLang="zh-CN" b="1" dirty="0" smtClean="0">
                <a:latin typeface="微软雅黑" panose="020B0503020204020204" pitchFamily="34" charset="-122"/>
                <a:ea typeface="微软雅黑" panose="020B0503020204020204" pitchFamily="34" charset="-122"/>
              </a:rPr>
              <a:t>RS=0</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R/W=1</a:t>
            </a:r>
            <a:r>
              <a:rPr lang="zh-CN" altLang="en-US" b="1" dirty="0" smtClean="0">
                <a:latin typeface="微软雅黑" panose="020B0503020204020204" pitchFamily="34" charset="-122"/>
                <a:ea typeface="微软雅黑" panose="020B0503020204020204" pitchFamily="34" charset="-122"/>
              </a:rPr>
              <a:t>前提下，查询</a:t>
            </a:r>
            <a:r>
              <a:rPr lang="en-US" altLang="zh-CN" b="1" dirty="0" smtClean="0">
                <a:latin typeface="微软雅黑" panose="020B0503020204020204" pitchFamily="34" charset="-122"/>
                <a:ea typeface="微软雅黑" panose="020B0503020204020204" pitchFamily="34" charset="-122"/>
              </a:rPr>
              <a:t>BF</a:t>
            </a:r>
            <a:r>
              <a:rPr lang="zh-CN" altLang="en-US" b="1" dirty="0" smtClean="0">
                <a:latin typeface="微软雅黑" panose="020B0503020204020204" pitchFamily="34" charset="-122"/>
                <a:ea typeface="微软雅黑" panose="020B0503020204020204" pitchFamily="34" charset="-122"/>
              </a:rPr>
              <a:t>忙位标志：</a:t>
            </a:r>
            <a:endParaRPr lang="en-US" altLang="zh-CN" b="1" dirty="0" smtClean="0">
              <a:latin typeface="微软雅黑" panose="020B0503020204020204" pitchFamily="34" charset="-122"/>
              <a:ea typeface="微软雅黑" panose="020B0503020204020204" pitchFamily="34" charset="-122"/>
            </a:endParaRPr>
          </a:p>
          <a:p>
            <a:pPr>
              <a:spcBef>
                <a:spcPts val="600"/>
              </a:spcBef>
            </a:pPr>
            <a:r>
              <a:rPr lang="en-US" altLang="zh-CN" b="1" dirty="0" smtClean="0">
                <a:solidFill>
                  <a:srgbClr val="FF0000"/>
                </a:solidFill>
                <a:latin typeface="微软雅黑" panose="020B0503020204020204" pitchFamily="34" charset="-122"/>
                <a:ea typeface="微软雅黑" panose="020B0503020204020204" pitchFamily="34" charset="-122"/>
              </a:rPr>
              <a:t>BF=1</a:t>
            </a:r>
            <a:r>
              <a:rPr lang="zh-CN" altLang="en-US" b="1" dirty="0" smtClean="0">
                <a:solidFill>
                  <a:srgbClr val="FF0000"/>
                </a:solidFill>
                <a:latin typeface="微软雅黑" panose="020B0503020204020204" pitchFamily="34" charset="-122"/>
                <a:ea typeface="微软雅黑" panose="020B0503020204020204" pitchFamily="34" charset="-122"/>
              </a:rPr>
              <a:t>，忙着，需等待；</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a:spcBef>
                <a:spcPts val="600"/>
              </a:spcBef>
            </a:pPr>
            <a:r>
              <a:rPr lang="en-US" altLang="zh-CN" b="1" dirty="0" smtClean="0">
                <a:solidFill>
                  <a:srgbClr val="FF0000"/>
                </a:solidFill>
                <a:latin typeface="微软雅黑" panose="020B0503020204020204" pitchFamily="34" charset="-122"/>
                <a:ea typeface="微软雅黑" panose="020B0503020204020204" pitchFamily="34" charset="-122"/>
              </a:rPr>
              <a:t>BF=0</a:t>
            </a:r>
            <a:r>
              <a:rPr lang="zh-CN" altLang="en-US" b="1" dirty="0" smtClean="0">
                <a:solidFill>
                  <a:srgbClr val="FF0000"/>
                </a:solidFill>
                <a:latin typeface="微软雅黑" panose="020B0503020204020204" pitchFamily="34" charset="-122"/>
                <a:ea typeface="微软雅黑" panose="020B0503020204020204" pitchFamily="34" charset="-122"/>
              </a:rPr>
              <a:t>，可写入。</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colorTemperature colorTemp="11200"/>
                    </a14:imgEffect>
                    <a14:imgEffect>
                      <a14:brightnessContrast bright="20000"/>
                    </a14:imgEffect>
                  </a14:imgLayer>
                </a14:imgProps>
              </a:ext>
              <a:ext uri="{28A0092B-C50C-407E-A947-70E740481C1C}">
                <a14:useLocalDpi xmlns:a14="http://schemas.microsoft.com/office/drawing/2010/main" val="0"/>
              </a:ext>
            </a:extLst>
          </a:blip>
          <a:srcRect l="25087" t="22673" r="21642" b="10792"/>
          <a:stretch/>
        </p:blipFill>
        <p:spPr>
          <a:xfrm rot="16140000">
            <a:off x="5930313" y="-757205"/>
            <a:ext cx="1577719" cy="3995817"/>
          </a:xfrm>
          <a:prstGeom prst="rect">
            <a:avLst/>
          </a:prstGeom>
        </p:spPr>
      </p:pic>
      <p:graphicFrame>
        <p:nvGraphicFramePr>
          <p:cNvPr id="11" name="表格 10"/>
          <p:cNvGraphicFramePr>
            <a:graphicFrameLocks noGrp="1"/>
          </p:cNvGraphicFramePr>
          <p:nvPr>
            <p:extLst>
              <p:ext uri="{D42A27DB-BD31-4B8C-83A1-F6EECF244321}">
                <p14:modId xmlns:p14="http://schemas.microsoft.com/office/powerpoint/2010/main" val="1374127585"/>
              </p:ext>
            </p:extLst>
          </p:nvPr>
        </p:nvGraphicFramePr>
        <p:xfrm>
          <a:off x="4947416" y="639834"/>
          <a:ext cx="3468416" cy="802178"/>
        </p:xfrm>
        <a:graphic>
          <a:graphicData uri="http://schemas.openxmlformats.org/drawingml/2006/table">
            <a:tbl>
              <a:tblPr firstRow="1" bandRow="1">
                <a:tableStyleId>{5C22544A-7EE6-4342-B048-85BDC9FD1C3A}</a:tableStyleId>
              </a:tblPr>
              <a:tblGrid>
                <a:gridCol w="216776"/>
                <a:gridCol w="216776"/>
                <a:gridCol w="216776"/>
                <a:gridCol w="216776"/>
                <a:gridCol w="216776"/>
                <a:gridCol w="216776"/>
                <a:gridCol w="216776"/>
                <a:gridCol w="216776"/>
                <a:gridCol w="216776"/>
                <a:gridCol w="216776"/>
                <a:gridCol w="216776"/>
                <a:gridCol w="216776"/>
                <a:gridCol w="216776"/>
                <a:gridCol w="216776"/>
                <a:gridCol w="216776"/>
                <a:gridCol w="216776"/>
              </a:tblGrid>
              <a:tr h="401089">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401089">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grpSp>
        <p:nvGrpSpPr>
          <p:cNvPr id="16" name="组合 15"/>
          <p:cNvGrpSpPr/>
          <p:nvPr/>
        </p:nvGrpSpPr>
        <p:grpSpPr>
          <a:xfrm>
            <a:off x="3114087" y="3268845"/>
            <a:ext cx="5948436" cy="2956270"/>
            <a:chOff x="3114087" y="3268845"/>
            <a:chExt cx="5948436" cy="2956270"/>
          </a:xfrm>
        </p:grpSpPr>
        <p:pic>
          <p:nvPicPr>
            <p:cNvPr id="12" name="图片 4"/>
            <p:cNvPicPr>
              <a:picLocks noChangeAspect="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114087" y="3268845"/>
              <a:ext cx="5948436" cy="295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3123139" y="5705399"/>
              <a:ext cx="5857897" cy="2534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3123140" y="5251010"/>
            <a:ext cx="5857897" cy="253497"/>
          </a:xfrm>
          <a:prstGeom prst="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77362" y="3757188"/>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331874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500"/>
                                        <p:tgtEl>
                                          <p:spTgt spid="9">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500"/>
                                        <p:tgtEl>
                                          <p:spTgt spid="9">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fade">
                                      <p:cBhvr>
                                        <p:cTn id="36" dur="500"/>
                                        <p:tgtEl>
                                          <p:spTgt spid="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fade">
                                      <p:cBhvr>
                                        <p:cTn id="41" dur="500"/>
                                        <p:tgtEl>
                                          <p:spTgt spid="9">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xEl>
                                              <p:pRg st="5" end="5"/>
                                            </p:txEl>
                                          </p:spTgt>
                                        </p:tgtEl>
                                        <p:attrNameLst>
                                          <p:attrName>style.visibility</p:attrName>
                                        </p:attrNameLst>
                                      </p:cBhvr>
                                      <p:to>
                                        <p:strVal val="visible"/>
                                      </p:to>
                                    </p:set>
                                    <p:animEffect transition="in" filter="fade">
                                      <p:cBhvr>
                                        <p:cTn id="46" dur="500"/>
                                        <p:tgtEl>
                                          <p:spTgt spid="9">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fade">
                                      <p:cBhvr>
                                        <p:cTn id="49" dur="500"/>
                                        <p:tgtEl>
                                          <p:spTgt spid="9">
                                            <p:txEl>
                                              <p:pRg st="6" end="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fade">
                                      <p:cBhvr>
                                        <p:cTn id="52" dur="500"/>
                                        <p:tgtEl>
                                          <p:spTgt spid="9">
                                            <p:txEl>
                                              <p:pRg st="7" end="7"/>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465734" y="422337"/>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操作时序总结如下：</a:t>
            </a:r>
            <a:endPar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29" y="1031937"/>
            <a:ext cx="806767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组合 9"/>
          <p:cNvGrpSpPr/>
          <p:nvPr/>
        </p:nvGrpSpPr>
        <p:grpSpPr>
          <a:xfrm>
            <a:off x="583429" y="2832137"/>
            <a:ext cx="8067675" cy="3497610"/>
            <a:chOff x="538162" y="2924944"/>
            <a:chExt cx="8067675" cy="349761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 y="2924944"/>
              <a:ext cx="8067675" cy="349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接连接符 7"/>
            <p:cNvCxnSpPr/>
            <p:nvPr/>
          </p:nvCxnSpPr>
          <p:spPr>
            <a:xfrm flipV="1">
              <a:off x="2993457" y="3282214"/>
              <a:ext cx="5580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57412" y="3628724"/>
              <a:ext cx="2916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5000332" y="3762608"/>
            <a:ext cx="1137918" cy="369332"/>
          </a:xfrm>
          <a:prstGeom prst="rect">
            <a:avLst/>
          </a:prstGeom>
          <a:noFill/>
        </p:spPr>
        <p:txBody>
          <a:bodyPr wrap="square" rtlCol="0">
            <a:spAutoFit/>
          </a:bodyPr>
          <a:lstStyle/>
          <a:p>
            <a:r>
              <a:rPr lang="zh-CN" altLang="en-US" b="1" dirty="0" smtClean="0">
                <a:solidFill>
                  <a:srgbClr val="0000CC"/>
                </a:solidFill>
                <a:latin typeface="微软雅黑" panose="020B0503020204020204" pitchFamily="34" charset="-122"/>
                <a:ea typeface="微软雅黑" panose="020B0503020204020204" pitchFamily="34" charset="-122"/>
              </a:rPr>
              <a:t>使能引脚</a:t>
            </a:r>
            <a:endParaRPr lang="zh-CN" altLang="en-US"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84920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9298" y="380128"/>
            <a:ext cx="3881191" cy="646331"/>
          </a:xfrm>
          <a:prstGeom prst="rect">
            <a:avLst/>
          </a:prstGeom>
        </p:spPr>
        <p:txBody>
          <a:bodyPr wrap="none">
            <a:spAutoFit/>
          </a:bodyPr>
          <a:lstStyle/>
          <a:p>
            <a:pPr lvl="0" eaLnBrk="0" fontAlgn="base" hangingPunct="0">
              <a:lnSpc>
                <a:spcPct val="150000"/>
              </a:lnSpc>
              <a:spcBef>
                <a:spcPct val="20000"/>
              </a:spcBef>
              <a:spcAft>
                <a:spcPct val="0"/>
              </a:spcAft>
              <a:defRPr/>
            </a:pPr>
            <a:r>
              <a:rPr lang="zh-CN" altLang="en-US" sz="2400" b="1" kern="0" dirty="0" smtClean="0">
                <a:latin typeface="微软雅黑" panose="020B0503020204020204" pitchFamily="34" charset="-122"/>
                <a:ea typeface="微软雅黑" panose="020B0503020204020204" pitchFamily="34" charset="-122"/>
              </a:rPr>
              <a:t>单片机与</a:t>
            </a:r>
            <a:r>
              <a:rPr lang="en-US" altLang="zh-CN" sz="2400" b="1" kern="0" dirty="0" smtClean="0">
                <a:latin typeface="微软雅黑" panose="020B0503020204020204" pitchFamily="34" charset="-122"/>
                <a:ea typeface="微软雅黑" panose="020B0503020204020204" pitchFamily="34" charset="-122"/>
              </a:rPr>
              <a:t>LCD</a:t>
            </a:r>
            <a:r>
              <a:rPr lang="zh-CN" altLang="en-US" sz="2400" b="1" kern="0" dirty="0" smtClean="0">
                <a:latin typeface="微软雅黑" panose="020B0503020204020204" pitchFamily="34" charset="-122"/>
                <a:ea typeface="微软雅黑" panose="020B0503020204020204" pitchFamily="34" charset="-122"/>
              </a:rPr>
              <a:t>的连接电路：</a:t>
            </a:r>
            <a:endParaRPr lang="en-US" altLang="zh-CN" sz="2400" b="1" kern="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8881" t="8416" r="23565" b="23861"/>
          <a:stretch/>
        </p:blipFill>
        <p:spPr>
          <a:xfrm rot="16200000">
            <a:off x="3109450" y="-967568"/>
            <a:ext cx="3207828" cy="7654022"/>
          </a:xfrm>
          <a:prstGeom prst="rect">
            <a:avLst/>
          </a:prstGeom>
        </p:spPr>
      </p:pic>
      <p:sp>
        <p:nvSpPr>
          <p:cNvPr id="5" name="矩形 4"/>
          <p:cNvSpPr/>
          <p:nvPr/>
        </p:nvSpPr>
        <p:spPr>
          <a:xfrm>
            <a:off x="1366975" y="4692428"/>
            <a:ext cx="7396225"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单片机与字符型液晶显示模块</a:t>
            </a: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CD 1602</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连接电路</a:t>
            </a:r>
            <a:endParaRPr kumimoji="0" lang="zh-CN" altLang="en-US" sz="18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52064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107380" y="200606"/>
            <a:ext cx="183911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程序编写</a:t>
            </a:r>
            <a:endParaRPr kumimoji="0" lang="zh-CN" altLang="en-US" sz="240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内容占位符 2"/>
              <p:cNvSpPr txBox="1">
                <a:spLocks/>
              </p:cNvSpPr>
              <p:nvPr/>
            </p:nvSpPr>
            <p:spPr bwMode="auto">
              <a:xfrm>
                <a:off x="107628" y="810206"/>
                <a:ext cx="8928744" cy="50844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图中</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LCD </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1602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RS</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R/</a:t>
                </a:r>
                <a14:m>
                  <m:oMath xmlns:m="http://schemas.openxmlformats.org/officeDocument/2006/math">
                    <m:acc>
                      <m:accPr>
                        <m:chr m:val="̅"/>
                        <m:ctrlP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rPr>
                        </m:ctrlPr>
                      </m:accPr>
                      <m:e>
                        <m:r>
                          <a:rPr kumimoji="0" lang="en-US" altLang="zh-CN" sz="2400" b="0" i="1" u="none" strike="noStrike" kern="0" cap="none" spc="0" normalizeH="0" baseline="0" noProof="0" smtClean="0">
                            <a:ln>
                              <a:noFill/>
                            </a:ln>
                            <a:solidFill>
                              <a:srgbClr val="000000"/>
                            </a:solidFill>
                            <a:effectLst/>
                            <a:uLnTx/>
                            <a:uFillTx/>
                            <a:latin typeface="Cambria Math"/>
                          </a:rPr>
                          <m:t>𝑊</m:t>
                        </m:r>
                      </m:e>
                    </m:acc>
                  </m:oMath>
                </a14:m>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和</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E</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这</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个引脚分别与单片机的</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P2.0</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P2.1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和</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P2.2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引脚连接，只需通过对这</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引脚置</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或清</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，就可实现对</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LCD 1602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的读／写</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操作控制。具体</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来说，显示一个字符的操作过程为</a:t>
                </a:r>
                <a:r>
                  <a:rPr kumimoji="0" lang="zh-CN" altLang="en-US" sz="2400"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读状态一写命令一写数据一自动显示</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mc:Choice>
        <mc:Fallback xmlns="">
          <p:sp>
            <p:nvSpPr>
              <p:cNvPr id="3" name="内容占位符 2"/>
              <p:cNvSpPr txBox="1">
                <a:spLocks noRot="1" noChangeAspect="1" noMove="1" noResize="1" noEditPoints="1" noAdjustHandles="1" noChangeArrowheads="1" noChangeShapeType="1" noTextEdit="1"/>
              </p:cNvSpPr>
              <p:nvPr/>
            </p:nvSpPr>
            <p:spPr bwMode="auto">
              <a:xfrm>
                <a:off x="107628" y="810206"/>
                <a:ext cx="8928744" cy="5084430"/>
              </a:xfrm>
              <a:prstGeom prst="rect">
                <a:avLst/>
              </a:prstGeom>
              <a:blipFill rotWithShape="0">
                <a:blip r:embed="rId2"/>
                <a:stretch>
                  <a:fillRect l="-1093" t="-959" r="-6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4" name="Picture 2"/>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628" y="2412977"/>
            <a:ext cx="8928992"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29" t="24895" r="1011"/>
          <a:stretch/>
        </p:blipFill>
        <p:spPr bwMode="auto">
          <a:xfrm>
            <a:off x="5395864" y="2942376"/>
            <a:ext cx="3603281" cy="1197696"/>
          </a:xfrm>
          <a:prstGeom prst="rect">
            <a:avLst/>
          </a:prstGeom>
          <a:noFill/>
          <a:ln w="1905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80532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14475" y="778597"/>
            <a:ext cx="8856984" cy="5415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29" t="24895" r="1011"/>
          <a:stretch/>
        </p:blipFill>
        <p:spPr bwMode="auto">
          <a:xfrm>
            <a:off x="5124260" y="1502875"/>
            <a:ext cx="3603281" cy="1197696"/>
          </a:xfrm>
          <a:prstGeom prst="rect">
            <a:avLst/>
          </a:prstGeom>
          <a:noFill/>
          <a:ln w="1905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75707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52772" y="627643"/>
            <a:ext cx="8856983" cy="554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29" t="24895" r="1011"/>
          <a:stretch/>
        </p:blipFill>
        <p:spPr bwMode="auto">
          <a:xfrm>
            <a:off x="3431263" y="5573410"/>
            <a:ext cx="3603281" cy="1197696"/>
          </a:xfrm>
          <a:prstGeom prst="rect">
            <a:avLst/>
          </a:prstGeom>
          <a:noFill/>
          <a:ln w="1905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583578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8568" y="134093"/>
            <a:ext cx="7968649" cy="4081054"/>
          </a:xfrm>
          <a:prstGeom prst="rect">
            <a:avLst/>
          </a:prstGeom>
        </p:spPr>
        <p:txBody>
          <a:bodyPr wrap="square">
            <a:spAutoFit/>
          </a:bodyPr>
          <a:lstStyle/>
          <a:p>
            <a:pPr lvl="0" fontAlgn="b">
              <a:lnSpc>
                <a:spcPct val="120000"/>
              </a:lnSpc>
              <a:defRPr/>
            </a:pPr>
            <a:r>
              <a:rPr lang="en-US" altLang="zh-CN" sz="2800" b="1" dirty="0" smtClean="0">
                <a:solidFill>
                  <a:srgbClr val="C00000"/>
                </a:solidFill>
                <a:latin typeface="微软雅黑" panose="020B0503020204020204" pitchFamily="34" charset="-122"/>
                <a:ea typeface="微软雅黑" panose="020B0503020204020204" pitchFamily="34" charset="-122"/>
              </a:rPr>
              <a:t>I/O</a:t>
            </a:r>
            <a:r>
              <a:rPr lang="zh-CN" altLang="en-US" sz="2800" b="1" dirty="0" smtClean="0">
                <a:solidFill>
                  <a:srgbClr val="C00000"/>
                </a:solidFill>
                <a:latin typeface="微软雅黑" panose="020B0503020204020204" pitchFamily="34" charset="-122"/>
                <a:ea typeface="微软雅黑" panose="020B0503020204020204" pitchFamily="34" charset="-122"/>
              </a:rPr>
              <a:t>口总结</a:t>
            </a:r>
            <a:r>
              <a:rPr lang="en-US" altLang="zh-CN" sz="2800" b="1" dirty="0" smtClean="0">
                <a:solidFill>
                  <a:srgbClr val="C00000"/>
                </a:solidFill>
                <a:latin typeface="微软雅黑" panose="020B0503020204020204" pitchFamily="34" charset="-122"/>
                <a:ea typeface="微软雅黑" panose="020B0503020204020204" pitchFamily="34" charset="-122"/>
              </a:rPr>
              <a:t>: </a:t>
            </a:r>
          </a:p>
          <a:p>
            <a:pPr lvl="0" fontAlgn="b">
              <a:lnSpc>
                <a:spcPct val="120000"/>
              </a:lnSpc>
              <a:defRPr/>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1. </a:t>
            </a:r>
            <a:r>
              <a:rPr lang="zh-CN" altLang="en-US" sz="2400" b="1" dirty="0" smtClean="0">
                <a:latin typeface="微软雅黑" panose="020B0503020204020204" pitchFamily="34" charset="-122"/>
                <a:ea typeface="微软雅黑" panose="020B0503020204020204" pitchFamily="34" charset="-122"/>
              </a:rPr>
              <a:t>准</a:t>
            </a:r>
            <a:r>
              <a:rPr lang="zh-CN" altLang="en-US" sz="2400" b="1" dirty="0">
                <a:latin typeface="微软雅黑" panose="020B0503020204020204" pitchFamily="34" charset="-122"/>
                <a:ea typeface="微软雅黑" panose="020B0503020204020204" pitchFamily="34" charset="-122"/>
              </a:rPr>
              <a:t>双向口与</a:t>
            </a:r>
            <a:r>
              <a:rPr lang="zh-CN" altLang="en-US" sz="2400" b="1" dirty="0" smtClean="0">
                <a:latin typeface="微软雅黑" panose="020B0503020204020204" pitchFamily="34" charset="-122"/>
                <a:ea typeface="微软雅黑" panose="020B0503020204020204" pitchFamily="34" charset="-122"/>
              </a:rPr>
              <a:t>双向口</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差别：</a:t>
            </a:r>
            <a:endParaRPr lang="zh-CN" altLang="en-US" sz="2400" b="1" dirty="0">
              <a:latin typeface="微软雅黑" panose="020B0503020204020204" pitchFamily="34" charset="-122"/>
              <a:ea typeface="微软雅黑" panose="020B0503020204020204" pitchFamily="34" charset="-122"/>
            </a:endParaRPr>
          </a:p>
          <a:p>
            <a:pPr marL="342900" lvl="0" indent="-342900" fontAlgn="b">
              <a:lnSpc>
                <a:spcPct val="120000"/>
              </a:lnSpc>
              <a:buFont typeface="Wingdings" panose="05000000000000000000" pitchFamily="2" charset="2"/>
              <a:buChar char="Ø"/>
              <a:defRPr/>
            </a:pPr>
            <a:r>
              <a:rPr lang="en-US" altLang="zh-CN" sz="2400" b="1" dirty="0" smtClean="0">
                <a:solidFill>
                  <a:srgbClr val="0000FF"/>
                </a:solidFill>
                <a:latin typeface="微软雅黑" panose="020B0503020204020204" pitchFamily="34" charset="-122"/>
                <a:ea typeface="微软雅黑" panose="020B0503020204020204" pitchFamily="34" charset="-122"/>
              </a:rPr>
              <a:t>P1</a:t>
            </a: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0000FF"/>
                </a:solidFill>
                <a:latin typeface="微软雅黑" panose="020B0503020204020204" pitchFamily="34" charset="-122"/>
                <a:ea typeface="微软雅黑" panose="020B0503020204020204" pitchFamily="34" charset="-122"/>
              </a:rPr>
              <a:t>P2</a:t>
            </a: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smtClean="0">
                <a:solidFill>
                  <a:srgbClr val="0000FF"/>
                </a:solidFill>
                <a:latin typeface="微软雅黑" panose="020B0503020204020204" pitchFamily="34" charset="-122"/>
                <a:ea typeface="微软雅黑" panose="020B0503020204020204" pitchFamily="34" charset="-122"/>
              </a:rPr>
              <a:t>P3</a:t>
            </a:r>
            <a:r>
              <a:rPr lang="zh-CN" altLang="en-US" sz="2400" b="1" dirty="0" smtClean="0">
                <a:solidFill>
                  <a:srgbClr val="0000FF"/>
                </a:solidFill>
                <a:latin typeface="微软雅黑" panose="020B0503020204020204" pitchFamily="34" charset="-122"/>
                <a:ea typeface="微软雅黑" panose="020B0503020204020204" pitchFamily="34" charset="-122"/>
              </a:rPr>
              <a:t>都是准</a:t>
            </a:r>
            <a:r>
              <a:rPr lang="zh-CN" altLang="en-US" sz="2400" b="1" dirty="0">
                <a:solidFill>
                  <a:srgbClr val="0000FF"/>
                </a:solidFill>
                <a:latin typeface="微软雅黑" panose="020B0503020204020204" pitchFamily="34" charset="-122"/>
                <a:ea typeface="微软雅黑" panose="020B0503020204020204" pitchFamily="34" charset="-122"/>
              </a:rPr>
              <a:t>双向</a:t>
            </a:r>
            <a:r>
              <a:rPr lang="zh-CN" altLang="en-US" sz="2400" b="1" dirty="0" smtClean="0">
                <a:solidFill>
                  <a:srgbClr val="0000FF"/>
                </a:solidFill>
                <a:latin typeface="微软雅黑" panose="020B0503020204020204" pitchFamily="34" charset="-122"/>
                <a:ea typeface="微软雅黑" panose="020B0503020204020204" pitchFamily="34" charset="-122"/>
              </a:rPr>
              <a:t>口</a:t>
            </a:r>
            <a:r>
              <a:rPr lang="zh-CN" altLang="en-US" sz="2400" dirty="0" smtClean="0">
                <a:latin typeface="微软雅黑" panose="020B0503020204020204" pitchFamily="34" charset="-122"/>
                <a:ea typeface="微软雅黑" panose="020B0503020204020204" pitchFamily="34" charset="-122"/>
              </a:rPr>
              <a:t>：“读引脚”输入时要</a:t>
            </a:r>
            <a:r>
              <a:rPr lang="zh-CN" altLang="en-US" sz="2400" b="1" dirty="0" smtClean="0">
                <a:solidFill>
                  <a:srgbClr val="C00000"/>
                </a:solidFill>
                <a:latin typeface="微软雅黑" panose="020B0503020204020204" pitchFamily="34" charset="-122"/>
                <a:ea typeface="微软雅黑" panose="020B0503020204020204" pitchFamily="34" charset="-122"/>
              </a:rPr>
              <a:t>先</a:t>
            </a:r>
            <a:r>
              <a:rPr lang="zh-CN" altLang="en-US" sz="2400" b="1" dirty="0">
                <a:solidFill>
                  <a:srgbClr val="C00000"/>
                </a:solidFill>
                <a:latin typeface="微软雅黑" panose="020B0503020204020204" pitchFamily="34" charset="-122"/>
                <a:ea typeface="微软雅黑" panose="020B0503020204020204" pitchFamily="34" charset="-122"/>
              </a:rPr>
              <a:t>写“</a:t>
            </a:r>
            <a:r>
              <a:rPr lang="en-US" altLang="zh-CN" sz="2400" b="1" dirty="0">
                <a:solidFill>
                  <a:srgbClr val="C00000"/>
                </a:solidFill>
                <a:latin typeface="微软雅黑" panose="020B0503020204020204" pitchFamily="34" charset="-122"/>
                <a:ea typeface="微软雅黑" panose="020B0503020204020204" pitchFamily="34" charset="-122"/>
              </a:rPr>
              <a:t>1</a:t>
            </a:r>
            <a:r>
              <a:rPr lang="en-US" altLang="zh-CN" sz="2400" b="1" dirty="0" smtClean="0">
                <a:solidFill>
                  <a:srgbClr val="C0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；内部有上拉电阻，输出时无需外加</a:t>
            </a:r>
            <a:r>
              <a:rPr lang="zh-CN" altLang="en-US" sz="2400" dirty="0">
                <a:latin typeface="微软雅黑" panose="020B0503020204020204" pitchFamily="34" charset="-122"/>
                <a:ea typeface="微软雅黑" panose="020B0503020204020204" pitchFamily="34" charset="-122"/>
              </a:rPr>
              <a:t>上拉电阻</a:t>
            </a:r>
            <a:r>
              <a:rPr lang="zh-CN" altLang="en-US" sz="2400" dirty="0">
                <a:solidFill>
                  <a:srgbClr val="000000"/>
                </a:solidFill>
                <a:latin typeface="微软雅黑" panose="020B0503020204020204" pitchFamily="34" charset="-122"/>
                <a:ea typeface="微软雅黑" panose="020B0503020204020204" pitchFamily="34" charset="-122"/>
              </a:rPr>
              <a:t>。</a:t>
            </a:r>
          </a:p>
          <a:p>
            <a:pPr marL="342900" lvl="0" indent="-342900" fontAlgn="b">
              <a:lnSpc>
                <a:spcPct val="120000"/>
              </a:lnSpc>
              <a:buFont typeface="Wingdings" panose="05000000000000000000" pitchFamily="2" charset="2"/>
              <a:buChar char="Ø"/>
              <a:defRPr/>
            </a:pPr>
            <a:r>
              <a:rPr lang="en-US" altLang="zh-CN" sz="2400" b="1" dirty="0" smtClean="0">
                <a:solidFill>
                  <a:srgbClr val="0000FF"/>
                </a:solidFill>
                <a:latin typeface="微软雅黑" panose="020B0503020204020204" pitchFamily="34" charset="-122"/>
                <a:ea typeface="微软雅黑" panose="020B0503020204020204" pitchFamily="34" charset="-122"/>
              </a:rPr>
              <a:t>P0</a:t>
            </a:r>
            <a:r>
              <a:rPr lang="zh-CN" altLang="en-US" sz="2400" b="1" dirty="0" smtClean="0">
                <a:solidFill>
                  <a:srgbClr val="0000FF"/>
                </a:solidFill>
                <a:latin typeface="微软雅黑" panose="020B0503020204020204" pitchFamily="34" charset="-122"/>
                <a:ea typeface="微软雅黑" panose="020B0503020204020204" pitchFamily="34" charset="-122"/>
              </a:rPr>
              <a:t>作通用</a:t>
            </a:r>
            <a:r>
              <a:rPr lang="en-US" altLang="zh-CN" sz="2400" b="1" dirty="0" smtClean="0">
                <a:solidFill>
                  <a:srgbClr val="0000FF"/>
                </a:solidFill>
                <a:latin typeface="微软雅黑" panose="020B0503020204020204" pitchFamily="34" charset="-122"/>
                <a:ea typeface="微软雅黑" panose="020B0503020204020204" pitchFamily="34" charset="-122"/>
              </a:rPr>
              <a:t>I/O</a:t>
            </a:r>
            <a:r>
              <a:rPr lang="zh-CN" altLang="en-US" sz="2400" b="1" dirty="0" smtClean="0">
                <a:solidFill>
                  <a:srgbClr val="0000FF"/>
                </a:solidFill>
                <a:latin typeface="微软雅黑" panose="020B0503020204020204" pitchFamily="34" charset="-122"/>
                <a:ea typeface="微软雅黑" panose="020B0503020204020204" pitchFamily="34" charset="-122"/>
              </a:rPr>
              <a:t>口时，为准双向口</a:t>
            </a:r>
            <a:r>
              <a:rPr lang="zh-CN" altLang="en-US" sz="2400" dirty="0" smtClean="0">
                <a:solidFill>
                  <a:srgbClr val="000000"/>
                </a:solidFill>
                <a:latin typeface="微软雅黑" panose="020B0503020204020204" pitchFamily="34" charset="-122"/>
                <a:ea typeface="微软雅黑" panose="020B0503020204020204" pitchFamily="34" charset="-122"/>
              </a:rPr>
              <a:t>：</a:t>
            </a:r>
            <a:r>
              <a:rPr lang="zh-CN" altLang="en-US" sz="2400" dirty="0" smtClean="0">
                <a:solidFill>
                  <a:prstClr val="black"/>
                </a:solidFill>
                <a:latin typeface="微软雅黑" panose="020B0503020204020204" pitchFamily="34" charset="-122"/>
                <a:ea typeface="微软雅黑" panose="020B0503020204020204" pitchFamily="34" charset="-122"/>
              </a:rPr>
              <a:t>“读引脚”</a:t>
            </a:r>
            <a:r>
              <a:rPr lang="zh-CN" altLang="en-US" sz="2400" dirty="0">
                <a:solidFill>
                  <a:prstClr val="black"/>
                </a:solidFill>
                <a:latin typeface="微软雅黑" panose="020B0503020204020204" pitchFamily="34" charset="-122"/>
                <a:ea typeface="微软雅黑" panose="020B0503020204020204" pitchFamily="34" charset="-122"/>
              </a:rPr>
              <a:t>输入时要</a:t>
            </a:r>
            <a:r>
              <a:rPr lang="zh-CN" altLang="en-US" sz="2400" b="1" dirty="0">
                <a:solidFill>
                  <a:srgbClr val="C00000"/>
                </a:solidFill>
                <a:latin typeface="微软雅黑" panose="020B0503020204020204" pitchFamily="34" charset="-122"/>
                <a:ea typeface="微软雅黑" panose="020B0503020204020204" pitchFamily="34" charset="-122"/>
              </a:rPr>
              <a:t>先写“</a:t>
            </a:r>
            <a:r>
              <a:rPr lang="en-US" altLang="zh-CN" sz="2400" b="1" dirty="0">
                <a:solidFill>
                  <a:srgbClr val="C00000"/>
                </a:solidFill>
                <a:latin typeface="微软雅黑" panose="020B0503020204020204" pitchFamily="34" charset="-122"/>
                <a:ea typeface="微软雅黑" panose="020B0503020204020204" pitchFamily="34" charset="-122"/>
              </a:rPr>
              <a:t>1”</a:t>
            </a:r>
            <a:r>
              <a:rPr lang="zh-CN" altLang="en-US" sz="2400" dirty="0" smtClean="0">
                <a:solidFill>
                  <a:prstClr val="black"/>
                </a:solidFill>
                <a:latin typeface="微软雅黑" panose="020B0503020204020204" pitchFamily="34" charset="-122"/>
                <a:ea typeface="微软雅黑" panose="020B0503020204020204" pitchFamily="34" charset="-122"/>
              </a:rPr>
              <a:t>；输出时要</a:t>
            </a:r>
            <a:r>
              <a:rPr lang="zh-CN" altLang="en-US" sz="2400" b="1" dirty="0" smtClean="0">
                <a:solidFill>
                  <a:srgbClr val="C00000"/>
                </a:solidFill>
                <a:latin typeface="微软雅黑" panose="020B0503020204020204" pitchFamily="34" charset="-122"/>
                <a:ea typeface="微软雅黑" panose="020B0503020204020204" pitchFamily="34" charset="-122"/>
              </a:rPr>
              <a:t>外加</a:t>
            </a:r>
            <a:r>
              <a:rPr lang="zh-CN" altLang="en-US" sz="2400" b="1" dirty="0">
                <a:solidFill>
                  <a:srgbClr val="C00000"/>
                </a:solidFill>
                <a:latin typeface="微软雅黑" panose="020B0503020204020204" pitchFamily="34" charset="-122"/>
                <a:ea typeface="微软雅黑" panose="020B0503020204020204" pitchFamily="34" charset="-122"/>
              </a:rPr>
              <a:t>上拉电阻</a:t>
            </a:r>
            <a:r>
              <a:rPr lang="zh-CN" altLang="en-US" sz="2400" dirty="0" smtClean="0">
                <a:solidFill>
                  <a:srgbClr val="000000"/>
                </a:solidFill>
                <a:latin typeface="微软雅黑" panose="020B0503020204020204" pitchFamily="34" charset="-122"/>
                <a:ea typeface="微软雅黑" panose="020B0503020204020204" pitchFamily="34" charset="-122"/>
              </a:rPr>
              <a:t>。</a:t>
            </a:r>
            <a:endParaRPr lang="en-US" altLang="zh-CN" sz="2400" dirty="0" smtClean="0">
              <a:solidFill>
                <a:srgbClr val="000000"/>
              </a:solidFill>
              <a:latin typeface="微软雅黑" panose="020B0503020204020204" pitchFamily="34" charset="-122"/>
              <a:ea typeface="微软雅黑" panose="020B0503020204020204" pitchFamily="34" charset="-122"/>
            </a:endParaRPr>
          </a:p>
          <a:p>
            <a:pPr marL="342900" lvl="0" indent="-342900" fontAlgn="b">
              <a:lnSpc>
                <a:spcPct val="120000"/>
              </a:lnSpc>
              <a:buFont typeface="Wingdings" panose="05000000000000000000" pitchFamily="2" charset="2"/>
              <a:buChar char="Ø"/>
              <a:defRPr/>
            </a:pPr>
            <a:r>
              <a:rPr lang="en-US" altLang="zh-CN" sz="2400" b="1" dirty="0">
                <a:solidFill>
                  <a:srgbClr val="0000FF"/>
                </a:solidFill>
                <a:latin typeface="微软雅黑" panose="020B0503020204020204" pitchFamily="34" charset="-122"/>
                <a:ea typeface="微软雅黑" panose="020B0503020204020204" pitchFamily="34" charset="-122"/>
              </a:rPr>
              <a:t>P0</a:t>
            </a:r>
            <a:r>
              <a:rPr lang="zh-CN" altLang="en-US" sz="2400" b="1" dirty="0" smtClean="0">
                <a:solidFill>
                  <a:srgbClr val="0000FF"/>
                </a:solidFill>
                <a:latin typeface="微软雅黑" panose="020B0503020204020204" pitchFamily="34" charset="-122"/>
                <a:ea typeface="微软雅黑" panose="020B0503020204020204" pitchFamily="34" charset="-122"/>
              </a:rPr>
              <a:t>作地址</a:t>
            </a:r>
            <a:r>
              <a:rPr lang="en-US" altLang="zh-CN" sz="2400" b="1" dirty="0" smtClean="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数据口时</a:t>
            </a:r>
            <a:r>
              <a:rPr lang="zh-CN" altLang="en-US" sz="2400" b="1" dirty="0">
                <a:solidFill>
                  <a:srgbClr val="0000FF"/>
                </a:solidFill>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为真正的双向口。</a:t>
            </a:r>
            <a:endParaRPr lang="en-US" altLang="zh-CN" sz="2400" b="1" dirty="0" smtClean="0">
              <a:solidFill>
                <a:srgbClr val="0000FF"/>
              </a:solidFill>
              <a:latin typeface="微软雅黑" panose="020B0503020204020204" pitchFamily="34" charset="-122"/>
              <a:ea typeface="微软雅黑" panose="020B0503020204020204" pitchFamily="34" charset="-122"/>
            </a:endParaRPr>
          </a:p>
          <a:p>
            <a:pPr lvl="0" fontAlgn="b">
              <a:lnSpc>
                <a:spcPct val="120000"/>
              </a:lnSpc>
              <a:defRPr/>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2. I/O</a:t>
            </a:r>
            <a:r>
              <a:rPr lang="zh-CN" altLang="en-US" sz="2400" b="1" dirty="0" smtClean="0">
                <a:latin typeface="微软雅黑" panose="020B0503020204020204" pitchFamily="34" charset="-122"/>
                <a:ea typeface="微软雅黑" panose="020B0503020204020204" pitchFamily="34" charset="-122"/>
              </a:rPr>
              <a:t>口使用时注意事项：</a:t>
            </a:r>
            <a:endParaRPr lang="en-US" altLang="zh-CN" sz="2400" b="1" dirty="0" smtClean="0">
              <a:latin typeface="微软雅黑" panose="020B0503020204020204" pitchFamily="34" charset="-122"/>
              <a:ea typeface="微软雅黑" panose="020B0503020204020204" pitchFamily="34" charset="-122"/>
            </a:endParaRPr>
          </a:p>
          <a:p>
            <a:pPr lvl="0" fontAlgn="b">
              <a:lnSpc>
                <a:spcPct val="120000"/>
              </a:lnSpc>
              <a:defRPr/>
            </a:pPr>
            <a:endParaRPr lang="zh-CN" altLang="en-US" sz="2400" b="1" dirty="0">
              <a:solidFill>
                <a:schemeClr val="tx2"/>
              </a:solidFill>
              <a:latin typeface="微软雅黑" panose="020B0503020204020204" pitchFamily="34" charset="-122"/>
              <a:ea typeface="微软雅黑" panose="020B0503020204020204" pitchFamily="34" charset="-122"/>
            </a:endParaRPr>
          </a:p>
        </p:txBody>
      </p:sp>
      <p:grpSp>
        <p:nvGrpSpPr>
          <p:cNvPr id="4" name="Group 4"/>
          <p:cNvGrpSpPr>
            <a:grpSpLocks/>
          </p:cNvGrpSpPr>
          <p:nvPr/>
        </p:nvGrpSpPr>
        <p:grpSpPr bwMode="auto">
          <a:xfrm>
            <a:off x="1408750" y="4003672"/>
            <a:ext cx="2592387" cy="2411412"/>
            <a:chOff x="3983" y="411"/>
            <a:chExt cx="1633" cy="1519"/>
          </a:xfrm>
        </p:grpSpPr>
        <p:sp>
          <p:nvSpPr>
            <p:cNvPr id="5" name="Rectangle 5"/>
            <p:cNvSpPr>
              <a:spLocks noChangeArrowheads="1"/>
            </p:cNvSpPr>
            <p:nvPr/>
          </p:nvSpPr>
          <p:spPr bwMode="auto">
            <a:xfrm>
              <a:off x="4252" y="933"/>
              <a:ext cx="329" cy="804"/>
            </a:xfrm>
            <a:prstGeom prst="rect">
              <a:avLst/>
            </a:prstGeom>
            <a:solidFill>
              <a:schemeClr val="accent1"/>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600">
                  <a:latin typeface="微软雅黑" panose="020B0503020204020204" pitchFamily="34" charset="-122"/>
                  <a:ea typeface="微软雅黑" panose="020B0503020204020204" pitchFamily="34" charset="-122"/>
                </a:rPr>
                <a:t>Px.y</a:t>
              </a:r>
            </a:p>
          </p:txBody>
        </p:sp>
        <p:sp>
          <p:nvSpPr>
            <p:cNvPr id="6" name="AutoShape 6"/>
            <p:cNvSpPr>
              <a:spLocks noChangeArrowheads="1"/>
            </p:cNvSpPr>
            <p:nvPr/>
          </p:nvSpPr>
          <p:spPr bwMode="auto">
            <a:xfrm rot="-10786864">
              <a:off x="5020" y="941"/>
              <a:ext cx="220" cy="165"/>
            </a:xfrm>
            <a:prstGeom prst="triangle">
              <a:avLst>
                <a:gd name="adj" fmla="val 50000"/>
              </a:avLst>
            </a:prstGeom>
            <a:solidFill>
              <a:srgbClr val="FF3399"/>
            </a:solidFill>
            <a:ln w="9525">
              <a:solidFill>
                <a:srgbClr val="FF33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latin typeface="微软雅黑" panose="020B0503020204020204" pitchFamily="34" charset="-122"/>
                <a:ea typeface="微软雅黑" panose="020B0503020204020204" pitchFamily="34" charset="-122"/>
              </a:endParaRPr>
            </a:p>
          </p:txBody>
        </p:sp>
        <p:sp>
          <p:nvSpPr>
            <p:cNvPr id="7" name="Rectangle 7"/>
            <p:cNvSpPr>
              <a:spLocks noChangeArrowheads="1"/>
            </p:cNvSpPr>
            <p:nvPr/>
          </p:nvSpPr>
          <p:spPr bwMode="auto">
            <a:xfrm>
              <a:off x="5013" y="1106"/>
              <a:ext cx="218" cy="27"/>
            </a:xfrm>
            <a:prstGeom prst="rect">
              <a:avLst/>
            </a:prstGeom>
            <a:solidFill>
              <a:srgbClr val="FF3399"/>
            </a:solidFill>
            <a:ln w="9525">
              <a:solidFill>
                <a:srgbClr val="FF3399"/>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5067" y="612"/>
              <a:ext cx="99" cy="201"/>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latin typeface="微软雅黑" panose="020B0503020204020204" pitchFamily="34" charset="-122"/>
                <a:ea typeface="微软雅黑" panose="020B0503020204020204" pitchFamily="34" charset="-122"/>
              </a:endParaRPr>
            </a:p>
          </p:txBody>
        </p:sp>
        <p:sp>
          <p:nvSpPr>
            <p:cNvPr id="9" name="Oval 9"/>
            <p:cNvSpPr>
              <a:spLocks noChangeArrowheads="1"/>
            </p:cNvSpPr>
            <p:nvPr/>
          </p:nvSpPr>
          <p:spPr bwMode="auto">
            <a:xfrm>
              <a:off x="5084" y="448"/>
              <a:ext cx="56" cy="5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latin typeface="微软雅黑" panose="020B0503020204020204" pitchFamily="34" charset="-122"/>
                <a:ea typeface="微软雅黑" panose="020B0503020204020204" pitchFamily="34" charset="-122"/>
              </a:endParaRPr>
            </a:p>
          </p:txBody>
        </p:sp>
        <p:sp>
          <p:nvSpPr>
            <p:cNvPr id="10" name="Line 10"/>
            <p:cNvSpPr>
              <a:spLocks noChangeShapeType="1"/>
            </p:cNvSpPr>
            <p:nvPr/>
          </p:nvSpPr>
          <p:spPr bwMode="auto">
            <a:xfrm flipV="1">
              <a:off x="4572" y="1315"/>
              <a:ext cx="555"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Line 11"/>
            <p:cNvSpPr>
              <a:spLocks noChangeShapeType="1"/>
            </p:cNvSpPr>
            <p:nvPr/>
          </p:nvSpPr>
          <p:spPr bwMode="auto">
            <a:xfrm flipH="1">
              <a:off x="5111" y="502"/>
              <a:ext cx="1" cy="1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Line 12"/>
            <p:cNvSpPr>
              <a:spLocks noChangeShapeType="1"/>
            </p:cNvSpPr>
            <p:nvPr/>
          </p:nvSpPr>
          <p:spPr bwMode="auto">
            <a:xfrm>
              <a:off x="5121" y="813"/>
              <a:ext cx="0" cy="1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13"/>
            <p:cNvSpPr>
              <a:spLocks noChangeShapeType="1"/>
            </p:cNvSpPr>
            <p:nvPr/>
          </p:nvSpPr>
          <p:spPr bwMode="auto">
            <a:xfrm>
              <a:off x="5129" y="1140"/>
              <a:ext cx="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Rectangle 14"/>
            <p:cNvSpPr>
              <a:spLocks noChangeArrowheads="1"/>
            </p:cNvSpPr>
            <p:nvPr/>
          </p:nvSpPr>
          <p:spPr bwMode="auto">
            <a:xfrm>
              <a:off x="4683" y="411"/>
              <a:ext cx="35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latin typeface="微软雅黑" panose="020B0503020204020204" pitchFamily="34" charset="-122"/>
                  <a:ea typeface="微软雅黑" panose="020B0503020204020204" pitchFamily="34" charset="-122"/>
                </a:rPr>
                <a:t>Vdd</a:t>
              </a:r>
            </a:p>
          </p:txBody>
        </p:sp>
        <p:sp>
          <p:nvSpPr>
            <p:cNvPr id="15" name="Rectangle 15"/>
            <p:cNvSpPr>
              <a:spLocks noChangeArrowheads="1"/>
            </p:cNvSpPr>
            <p:nvPr/>
          </p:nvSpPr>
          <p:spPr bwMode="auto">
            <a:xfrm>
              <a:off x="4340" y="1901"/>
              <a:ext cx="147" cy="29"/>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latin typeface="微软雅黑" panose="020B0503020204020204" pitchFamily="34" charset="-122"/>
                <a:ea typeface="微软雅黑" panose="020B0503020204020204" pitchFamily="34" charset="-122"/>
              </a:endParaRPr>
            </a:p>
          </p:txBody>
        </p:sp>
        <p:sp>
          <p:nvSpPr>
            <p:cNvPr id="16" name="Line 16"/>
            <p:cNvSpPr>
              <a:spLocks noChangeShapeType="1"/>
            </p:cNvSpPr>
            <p:nvPr/>
          </p:nvSpPr>
          <p:spPr bwMode="auto">
            <a:xfrm>
              <a:off x="4416" y="1746"/>
              <a:ext cx="0" cy="1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Freeform 17"/>
            <p:cNvSpPr>
              <a:spLocks/>
            </p:cNvSpPr>
            <p:nvPr/>
          </p:nvSpPr>
          <p:spPr bwMode="auto">
            <a:xfrm>
              <a:off x="4523" y="730"/>
              <a:ext cx="475" cy="1189"/>
            </a:xfrm>
            <a:custGeom>
              <a:avLst/>
              <a:gdLst>
                <a:gd name="T0" fmla="*/ 400 w 477"/>
                <a:gd name="T1" fmla="*/ 0 h 1189"/>
                <a:gd name="T2" fmla="*/ 400 w 477"/>
                <a:gd name="T3" fmla="*/ 467 h 1189"/>
                <a:gd name="T4" fmla="*/ 332 w 477"/>
                <a:gd name="T5" fmla="*/ 549 h 1189"/>
                <a:gd name="T6" fmla="*/ 120 w 477"/>
                <a:gd name="T7" fmla="*/ 558 h 1189"/>
                <a:gd name="T8" fmla="*/ 23 w 477"/>
                <a:gd name="T9" fmla="*/ 750 h 1189"/>
                <a:gd name="T10" fmla="*/ 14 w 477"/>
                <a:gd name="T11" fmla="*/ 924 h 1189"/>
                <a:gd name="T12" fmla="*/ 23 w 477"/>
                <a:gd name="T13" fmla="*/ 1189 h 1189"/>
                <a:gd name="T14" fmla="*/ 0 60000 65536"/>
                <a:gd name="T15" fmla="*/ 0 60000 65536"/>
                <a:gd name="T16" fmla="*/ 0 60000 65536"/>
                <a:gd name="T17" fmla="*/ 0 60000 65536"/>
                <a:gd name="T18" fmla="*/ 0 60000 65536"/>
                <a:gd name="T19" fmla="*/ 0 60000 65536"/>
                <a:gd name="T20" fmla="*/ 0 60000 65536"/>
                <a:gd name="T21" fmla="*/ 0 w 477"/>
                <a:gd name="T22" fmla="*/ 0 h 1189"/>
                <a:gd name="T23" fmla="*/ 477 w 477"/>
                <a:gd name="T24" fmla="*/ 1189 h 11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7" h="1189">
                  <a:moveTo>
                    <a:pt x="462" y="0"/>
                  </a:moveTo>
                  <a:cubicBezTo>
                    <a:pt x="469" y="188"/>
                    <a:pt x="477" y="376"/>
                    <a:pt x="462" y="467"/>
                  </a:cubicBezTo>
                  <a:cubicBezTo>
                    <a:pt x="447" y="558"/>
                    <a:pt x="422" y="534"/>
                    <a:pt x="370" y="549"/>
                  </a:cubicBezTo>
                  <a:cubicBezTo>
                    <a:pt x="318" y="564"/>
                    <a:pt x="209" y="524"/>
                    <a:pt x="151" y="558"/>
                  </a:cubicBezTo>
                  <a:cubicBezTo>
                    <a:pt x="93" y="592"/>
                    <a:pt x="46" y="689"/>
                    <a:pt x="23" y="750"/>
                  </a:cubicBezTo>
                  <a:cubicBezTo>
                    <a:pt x="0" y="811"/>
                    <a:pt x="14" y="851"/>
                    <a:pt x="14" y="924"/>
                  </a:cubicBezTo>
                  <a:cubicBezTo>
                    <a:pt x="14" y="997"/>
                    <a:pt x="23" y="1145"/>
                    <a:pt x="23" y="1189"/>
                  </a:cubicBezTo>
                </a:path>
              </a:pathLst>
            </a:custGeom>
            <a:noFill/>
            <a:ln w="952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Oval 18"/>
            <p:cNvSpPr>
              <a:spLocks noChangeArrowheads="1"/>
            </p:cNvSpPr>
            <p:nvPr/>
          </p:nvSpPr>
          <p:spPr bwMode="auto">
            <a:xfrm>
              <a:off x="4386" y="654"/>
              <a:ext cx="55" cy="56"/>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FontTx/>
                <a:buNone/>
              </a:pPr>
              <a:endParaRPr lang="zh-CN" altLang="en-US" sz="2400">
                <a:latin typeface="微软雅黑" panose="020B0503020204020204" pitchFamily="34" charset="-122"/>
                <a:ea typeface="微软雅黑" panose="020B0503020204020204" pitchFamily="34" charset="-122"/>
              </a:endParaRPr>
            </a:p>
          </p:txBody>
        </p:sp>
        <p:sp>
          <p:nvSpPr>
            <p:cNvPr id="19" name="Line 19"/>
            <p:cNvSpPr>
              <a:spLocks noChangeShapeType="1"/>
            </p:cNvSpPr>
            <p:nvPr/>
          </p:nvSpPr>
          <p:spPr bwMode="auto">
            <a:xfrm flipH="1">
              <a:off x="4412" y="699"/>
              <a:ext cx="1" cy="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 name="Rectangle 20"/>
            <p:cNvSpPr>
              <a:spLocks noChangeArrowheads="1"/>
            </p:cNvSpPr>
            <p:nvPr/>
          </p:nvSpPr>
          <p:spPr bwMode="auto">
            <a:xfrm>
              <a:off x="3983" y="544"/>
              <a:ext cx="35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latin typeface="微软雅黑" panose="020B0503020204020204" pitchFamily="34" charset="-122"/>
                  <a:ea typeface="微软雅黑" panose="020B0503020204020204" pitchFamily="34" charset="-122"/>
                </a:rPr>
                <a:t>Vdd</a:t>
              </a:r>
            </a:p>
          </p:txBody>
        </p:sp>
        <p:sp>
          <p:nvSpPr>
            <p:cNvPr id="21" name="Rectangle 21"/>
            <p:cNvSpPr>
              <a:spLocks noChangeArrowheads="1"/>
            </p:cNvSpPr>
            <p:nvPr/>
          </p:nvSpPr>
          <p:spPr bwMode="auto">
            <a:xfrm>
              <a:off x="4755" y="1462"/>
              <a:ext cx="861"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b="1" dirty="0">
                  <a:solidFill>
                    <a:srgbClr val="FF0000"/>
                  </a:solidFill>
                  <a:latin typeface="微软雅黑" panose="020B0503020204020204" pitchFamily="34" charset="-122"/>
                  <a:ea typeface="微软雅黑" panose="020B0503020204020204" pitchFamily="34" charset="-122"/>
                </a:rPr>
                <a:t>灌电流方式</a:t>
              </a:r>
            </a:p>
            <a:p>
              <a:pPr algn="ctr">
                <a:spcBef>
                  <a:spcPct val="0"/>
                </a:spcBef>
                <a:buFontTx/>
                <a:buNone/>
              </a:pPr>
              <a:r>
                <a:rPr lang="zh-CN" altLang="en-US" sz="1600" b="1" dirty="0">
                  <a:latin typeface="微软雅黑" panose="020B0503020204020204" pitchFamily="34" charset="-122"/>
                  <a:ea typeface="微软雅黑" panose="020B0503020204020204" pitchFamily="34" charset="-122"/>
                </a:rPr>
                <a:t>输出”</a:t>
              </a:r>
              <a:r>
                <a:rPr lang="en-US" altLang="zh-CN" sz="1600" b="1" dirty="0">
                  <a:latin typeface="微软雅黑" panose="020B0503020204020204" pitchFamily="34" charset="-122"/>
                  <a:ea typeface="微软雅黑" panose="020B0503020204020204" pitchFamily="34" charset="-122"/>
                </a:rPr>
                <a:t>0”</a:t>
              </a:r>
            </a:p>
            <a:p>
              <a:pPr algn="ctr">
                <a:spcBef>
                  <a:spcPct val="0"/>
                </a:spcBef>
                <a:buFontTx/>
                <a:buNone/>
              </a:pPr>
              <a:r>
                <a:rPr lang="zh-CN" altLang="en-US" sz="1600" b="1" dirty="0">
                  <a:latin typeface="微软雅黑" panose="020B0503020204020204" pitchFamily="34" charset="-122"/>
                  <a:ea typeface="微软雅黑" panose="020B0503020204020204" pitchFamily="34" charset="-122"/>
                </a:rPr>
                <a:t>点亮</a:t>
              </a:r>
              <a:r>
                <a:rPr lang="en-US" altLang="zh-CN" sz="1600" b="1" dirty="0">
                  <a:latin typeface="微软雅黑" panose="020B0503020204020204" pitchFamily="34" charset="-122"/>
                  <a:ea typeface="微软雅黑" panose="020B0503020204020204" pitchFamily="34" charset="-122"/>
                </a:rPr>
                <a:t>LED</a:t>
              </a:r>
            </a:p>
          </p:txBody>
        </p:sp>
      </p:grpSp>
      <p:grpSp>
        <p:nvGrpSpPr>
          <p:cNvPr id="39" name="Group 41"/>
          <p:cNvGrpSpPr>
            <a:grpSpLocks/>
          </p:cNvGrpSpPr>
          <p:nvPr/>
        </p:nvGrpSpPr>
        <p:grpSpPr bwMode="auto">
          <a:xfrm>
            <a:off x="4740118" y="4010024"/>
            <a:ext cx="2532062" cy="2274887"/>
            <a:chOff x="3969" y="2523"/>
            <a:chExt cx="1595" cy="1433"/>
          </a:xfrm>
        </p:grpSpPr>
        <p:sp>
          <p:nvSpPr>
            <p:cNvPr id="40" name="Rectangle 23"/>
            <p:cNvSpPr>
              <a:spLocks noChangeArrowheads="1"/>
            </p:cNvSpPr>
            <p:nvPr/>
          </p:nvSpPr>
          <p:spPr bwMode="auto">
            <a:xfrm>
              <a:off x="4216" y="2931"/>
              <a:ext cx="329" cy="804"/>
            </a:xfrm>
            <a:prstGeom prst="rect">
              <a:avLst/>
            </a:prstGeom>
            <a:solidFill>
              <a:schemeClr val="accent1"/>
            </a:solidFill>
            <a:ln w="19050">
              <a:solidFill>
                <a:schemeClr val="tx1"/>
              </a:solidFill>
              <a:miter lim="800000"/>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dirty="0" err="1">
                  <a:latin typeface="微软雅黑" panose="020B0503020204020204" pitchFamily="34" charset="-122"/>
                  <a:ea typeface="微软雅黑" panose="020B0503020204020204" pitchFamily="34" charset="-122"/>
                </a:rPr>
                <a:t>Px.y</a:t>
              </a:r>
              <a:endParaRPr lang="en-US" altLang="zh-CN" sz="1600" dirty="0">
                <a:latin typeface="微软雅黑" panose="020B0503020204020204" pitchFamily="34" charset="-122"/>
                <a:ea typeface="微软雅黑" panose="020B0503020204020204" pitchFamily="34" charset="-122"/>
              </a:endParaRPr>
            </a:p>
          </p:txBody>
        </p:sp>
        <p:sp>
          <p:nvSpPr>
            <p:cNvPr id="41" name="AutoShape 24"/>
            <p:cNvSpPr>
              <a:spLocks noChangeArrowheads="1"/>
            </p:cNvSpPr>
            <p:nvPr/>
          </p:nvSpPr>
          <p:spPr bwMode="auto">
            <a:xfrm rot="-10786864">
              <a:off x="5030" y="3524"/>
              <a:ext cx="221" cy="183"/>
            </a:xfrm>
            <a:prstGeom prst="triangle">
              <a:avLst>
                <a:gd name="adj" fmla="val 50000"/>
              </a:avLst>
            </a:prstGeom>
            <a:solidFill>
              <a:srgbClr val="C0C0C0"/>
            </a:solidFill>
            <a:ln w="9525">
              <a:solidFill>
                <a:schemeClr val="tx1"/>
              </a:solidFill>
              <a:miter lim="800000"/>
              <a:headEnd/>
              <a:tailEnd/>
            </a:ln>
          </p:spPr>
          <p:txBody>
            <a:bodyPr rot="10800000" wrap="none"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Tx/>
                <a:buNone/>
              </a:pPr>
              <a:endParaRPr lang="zh-CN" altLang="zh-CN" sz="2400">
                <a:latin typeface="微软雅黑" panose="020B0503020204020204" pitchFamily="34" charset="-122"/>
                <a:ea typeface="微软雅黑" panose="020B0503020204020204" pitchFamily="34" charset="-122"/>
              </a:endParaRPr>
            </a:p>
          </p:txBody>
        </p:sp>
        <p:sp>
          <p:nvSpPr>
            <p:cNvPr id="42" name="Rectangle 25"/>
            <p:cNvSpPr>
              <a:spLocks noChangeArrowheads="1"/>
            </p:cNvSpPr>
            <p:nvPr/>
          </p:nvSpPr>
          <p:spPr bwMode="auto">
            <a:xfrm>
              <a:off x="5049" y="3698"/>
              <a:ext cx="192" cy="56"/>
            </a:xfrm>
            <a:prstGeom prst="rect">
              <a:avLst/>
            </a:prstGeom>
            <a:solidFill>
              <a:srgbClr val="C0C0C0"/>
            </a:solidFill>
            <a:ln w="9525">
              <a:solidFill>
                <a:schemeClr val="tx1"/>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Tx/>
                <a:buNone/>
              </a:pPr>
              <a:endParaRPr lang="zh-CN" altLang="zh-CN" sz="2400">
                <a:latin typeface="微软雅黑" panose="020B0503020204020204" pitchFamily="34" charset="-122"/>
                <a:ea typeface="微软雅黑" panose="020B0503020204020204" pitchFamily="34" charset="-122"/>
              </a:endParaRPr>
            </a:p>
          </p:txBody>
        </p:sp>
        <p:sp>
          <p:nvSpPr>
            <p:cNvPr id="43" name="Rectangle 26"/>
            <p:cNvSpPr>
              <a:spLocks noChangeArrowheads="1"/>
            </p:cNvSpPr>
            <p:nvPr/>
          </p:nvSpPr>
          <p:spPr bwMode="auto">
            <a:xfrm>
              <a:off x="5085" y="3206"/>
              <a:ext cx="101" cy="201"/>
            </a:xfrm>
            <a:prstGeom prst="rect">
              <a:avLst/>
            </a:prstGeom>
            <a:solidFill>
              <a:schemeClr val="accent1"/>
            </a:solidFill>
            <a:ln w="9525">
              <a:solidFill>
                <a:schemeClr val="tx1"/>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Tx/>
                <a:buNone/>
              </a:pPr>
              <a:endParaRPr lang="zh-CN" altLang="zh-CN" sz="2400">
                <a:latin typeface="微软雅黑" panose="020B0503020204020204" pitchFamily="34" charset="-122"/>
                <a:ea typeface="微软雅黑" panose="020B0503020204020204" pitchFamily="34" charset="-122"/>
              </a:endParaRPr>
            </a:p>
          </p:txBody>
        </p:sp>
        <p:sp>
          <p:nvSpPr>
            <p:cNvPr id="44" name="Oval 27"/>
            <p:cNvSpPr>
              <a:spLocks noChangeArrowheads="1"/>
            </p:cNvSpPr>
            <p:nvPr/>
          </p:nvSpPr>
          <p:spPr bwMode="auto">
            <a:xfrm>
              <a:off x="4370" y="2729"/>
              <a:ext cx="57" cy="56"/>
            </a:xfrm>
            <a:prstGeom prst="ellipse">
              <a:avLst/>
            </a:prstGeom>
            <a:solidFill>
              <a:schemeClr val="tx1"/>
            </a:solidFill>
            <a:ln w="9525">
              <a:solidFill>
                <a:schemeClr val="tx1"/>
              </a:solidFill>
              <a:round/>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Tx/>
                <a:buNone/>
              </a:pPr>
              <a:endParaRPr lang="zh-CN" altLang="zh-CN" sz="2400">
                <a:latin typeface="微软雅黑" panose="020B0503020204020204" pitchFamily="34" charset="-122"/>
                <a:ea typeface="微软雅黑" panose="020B0503020204020204" pitchFamily="34" charset="-122"/>
              </a:endParaRPr>
            </a:p>
          </p:txBody>
        </p:sp>
        <p:sp>
          <p:nvSpPr>
            <p:cNvPr id="45" name="Line 28"/>
            <p:cNvSpPr>
              <a:spLocks noChangeShapeType="1"/>
            </p:cNvSpPr>
            <p:nvPr/>
          </p:nvSpPr>
          <p:spPr bwMode="auto">
            <a:xfrm>
              <a:off x="4538" y="3076"/>
              <a:ext cx="5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 name="Line 29"/>
            <p:cNvSpPr>
              <a:spLocks noChangeShapeType="1"/>
            </p:cNvSpPr>
            <p:nvPr/>
          </p:nvSpPr>
          <p:spPr bwMode="auto">
            <a:xfrm flipH="1">
              <a:off x="4399" y="2783"/>
              <a:ext cx="0" cy="1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 name="Line 30"/>
            <p:cNvSpPr>
              <a:spLocks noChangeShapeType="1"/>
            </p:cNvSpPr>
            <p:nvPr/>
          </p:nvSpPr>
          <p:spPr bwMode="auto">
            <a:xfrm>
              <a:off x="5141" y="3410"/>
              <a:ext cx="0"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Line 31"/>
            <p:cNvSpPr>
              <a:spLocks noChangeShapeType="1"/>
            </p:cNvSpPr>
            <p:nvPr/>
          </p:nvSpPr>
          <p:spPr bwMode="auto">
            <a:xfrm>
              <a:off x="5141" y="3756"/>
              <a:ext cx="0" cy="1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 name="Rectangle 32"/>
            <p:cNvSpPr>
              <a:spLocks noChangeArrowheads="1"/>
            </p:cNvSpPr>
            <p:nvPr/>
          </p:nvSpPr>
          <p:spPr bwMode="auto">
            <a:xfrm>
              <a:off x="3969" y="2692"/>
              <a:ext cx="35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a:latin typeface="微软雅黑" panose="020B0503020204020204" pitchFamily="34" charset="-122"/>
                  <a:ea typeface="微软雅黑" panose="020B0503020204020204" pitchFamily="34" charset="-122"/>
                </a:rPr>
                <a:t>Vdd</a:t>
              </a:r>
            </a:p>
          </p:txBody>
        </p:sp>
        <p:sp>
          <p:nvSpPr>
            <p:cNvPr id="50" name="Rectangle 33"/>
            <p:cNvSpPr>
              <a:spLocks noChangeArrowheads="1"/>
            </p:cNvSpPr>
            <p:nvPr/>
          </p:nvSpPr>
          <p:spPr bwMode="auto">
            <a:xfrm>
              <a:off x="4283" y="3905"/>
              <a:ext cx="195" cy="27"/>
            </a:xfrm>
            <a:prstGeom prst="rect">
              <a:avLst/>
            </a:prstGeom>
            <a:solidFill>
              <a:schemeClr val="accent1"/>
            </a:solidFill>
            <a:ln w="9525">
              <a:solidFill>
                <a:schemeClr val="tx1"/>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Tx/>
                <a:buNone/>
              </a:pPr>
              <a:endParaRPr lang="zh-CN" altLang="zh-CN" sz="2400">
                <a:latin typeface="微软雅黑" panose="020B0503020204020204" pitchFamily="34" charset="-122"/>
                <a:ea typeface="微软雅黑" panose="020B0503020204020204" pitchFamily="34" charset="-122"/>
              </a:endParaRPr>
            </a:p>
          </p:txBody>
        </p:sp>
        <p:sp>
          <p:nvSpPr>
            <p:cNvPr id="51" name="Line 34"/>
            <p:cNvSpPr>
              <a:spLocks noChangeShapeType="1"/>
            </p:cNvSpPr>
            <p:nvPr/>
          </p:nvSpPr>
          <p:spPr bwMode="auto">
            <a:xfrm>
              <a:off x="4380" y="3744"/>
              <a:ext cx="0" cy="1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 name="Rectangle 35"/>
            <p:cNvSpPr>
              <a:spLocks noChangeArrowheads="1"/>
            </p:cNvSpPr>
            <p:nvPr/>
          </p:nvSpPr>
          <p:spPr bwMode="auto">
            <a:xfrm>
              <a:off x="5062" y="3929"/>
              <a:ext cx="164" cy="27"/>
            </a:xfrm>
            <a:prstGeom prst="rect">
              <a:avLst/>
            </a:prstGeom>
            <a:solidFill>
              <a:schemeClr val="accent1"/>
            </a:solidFill>
            <a:ln w="9525">
              <a:solidFill>
                <a:schemeClr val="tx1"/>
              </a:solidFill>
              <a:miter lim="800000"/>
              <a:headEnd/>
              <a:tailEnd/>
            </a:ln>
          </p:spPr>
          <p:txBody>
            <a:bodyPr wrap="none"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buFontTx/>
                <a:buNone/>
              </a:pPr>
              <a:endParaRPr lang="zh-CN" altLang="zh-CN" sz="2400">
                <a:latin typeface="微软雅黑" panose="020B0503020204020204" pitchFamily="34" charset="-122"/>
                <a:ea typeface="微软雅黑" panose="020B0503020204020204" pitchFamily="34" charset="-122"/>
              </a:endParaRPr>
            </a:p>
          </p:txBody>
        </p:sp>
        <p:sp>
          <p:nvSpPr>
            <p:cNvPr id="53" name="Line 36"/>
            <p:cNvSpPr>
              <a:spLocks noChangeShapeType="1"/>
            </p:cNvSpPr>
            <p:nvPr/>
          </p:nvSpPr>
          <p:spPr bwMode="auto">
            <a:xfrm>
              <a:off x="5135" y="3076"/>
              <a:ext cx="0"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4" name="Rectangle 37"/>
            <p:cNvSpPr>
              <a:spLocks noChangeArrowheads="1"/>
            </p:cNvSpPr>
            <p:nvPr/>
          </p:nvSpPr>
          <p:spPr bwMode="auto">
            <a:xfrm>
              <a:off x="4768" y="2523"/>
              <a:ext cx="796"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b="1" dirty="0">
                  <a:solidFill>
                    <a:srgbClr val="0000FF"/>
                  </a:solidFill>
                  <a:latin typeface="微软雅黑" panose="020B0503020204020204" pitchFamily="34" charset="-122"/>
                  <a:ea typeface="微软雅黑" panose="020B0503020204020204" pitchFamily="34" charset="-122"/>
                </a:rPr>
                <a:t>拉电流方式</a:t>
              </a:r>
            </a:p>
            <a:p>
              <a:pPr algn="ctr">
                <a:spcBef>
                  <a:spcPct val="0"/>
                </a:spcBef>
                <a:buFontTx/>
                <a:buNone/>
              </a:pPr>
              <a:r>
                <a:rPr lang="zh-CN" altLang="en-US" sz="1600" b="1" dirty="0">
                  <a:latin typeface="微软雅黑" panose="020B0503020204020204" pitchFamily="34" charset="-122"/>
                  <a:ea typeface="微软雅黑" panose="020B0503020204020204" pitchFamily="34" charset="-122"/>
                </a:rPr>
                <a:t>输出高电平</a:t>
              </a:r>
            </a:p>
            <a:p>
              <a:pPr algn="ctr">
                <a:spcBef>
                  <a:spcPct val="0"/>
                </a:spcBef>
                <a:buFontTx/>
                <a:buNone/>
              </a:pPr>
              <a:r>
                <a:rPr lang="zh-CN" altLang="en-US" sz="1600" b="1" dirty="0">
                  <a:latin typeface="微软雅黑" panose="020B0503020204020204" pitchFamily="34" charset="-122"/>
                  <a:ea typeface="微软雅黑" panose="020B0503020204020204" pitchFamily="34" charset="-122"/>
                </a:rPr>
                <a:t>点亮</a:t>
              </a:r>
              <a:r>
                <a:rPr lang="en-US" altLang="zh-CN" sz="1600" b="1" dirty="0">
                  <a:latin typeface="微软雅黑" panose="020B0503020204020204" pitchFamily="34" charset="-122"/>
                  <a:ea typeface="微软雅黑" panose="020B0503020204020204" pitchFamily="34" charset="-122"/>
                </a:rPr>
                <a:t>LED</a:t>
              </a:r>
            </a:p>
          </p:txBody>
        </p:sp>
        <p:sp>
          <p:nvSpPr>
            <p:cNvPr id="55" name="Freeform 38"/>
            <p:cNvSpPr>
              <a:spLocks/>
            </p:cNvSpPr>
            <p:nvPr/>
          </p:nvSpPr>
          <p:spPr bwMode="auto">
            <a:xfrm>
              <a:off x="4348" y="3162"/>
              <a:ext cx="571" cy="679"/>
            </a:xfrm>
            <a:custGeom>
              <a:avLst/>
              <a:gdLst>
                <a:gd name="T0" fmla="*/ 0 w 570"/>
                <a:gd name="T1" fmla="*/ 21 h 679"/>
                <a:gd name="T2" fmla="*/ 452 w 570"/>
                <a:gd name="T3" fmla="*/ 21 h 679"/>
                <a:gd name="T4" fmla="*/ 580 w 570"/>
                <a:gd name="T5" fmla="*/ 149 h 679"/>
                <a:gd name="T6" fmla="*/ 580 w 570"/>
                <a:gd name="T7" fmla="*/ 679 h 679"/>
                <a:gd name="T8" fmla="*/ 0 60000 65536"/>
                <a:gd name="T9" fmla="*/ 0 60000 65536"/>
                <a:gd name="T10" fmla="*/ 0 60000 65536"/>
                <a:gd name="T11" fmla="*/ 0 60000 65536"/>
                <a:gd name="T12" fmla="*/ 0 w 570"/>
                <a:gd name="T13" fmla="*/ 0 h 679"/>
                <a:gd name="T14" fmla="*/ 570 w 570"/>
                <a:gd name="T15" fmla="*/ 679 h 679"/>
              </a:gdLst>
              <a:ahLst/>
              <a:cxnLst>
                <a:cxn ang="T8">
                  <a:pos x="T0" y="T1"/>
                </a:cxn>
                <a:cxn ang="T9">
                  <a:pos x="T2" y="T3"/>
                </a:cxn>
                <a:cxn ang="T10">
                  <a:pos x="T4" y="T5"/>
                </a:cxn>
                <a:cxn ang="T11">
                  <a:pos x="T6" y="T7"/>
                </a:cxn>
              </a:cxnLst>
              <a:rect l="T12" t="T13" r="T14" b="T15"/>
              <a:pathLst>
                <a:path w="570" h="679">
                  <a:moveTo>
                    <a:pt x="0" y="21"/>
                  </a:moveTo>
                  <a:cubicBezTo>
                    <a:pt x="165" y="10"/>
                    <a:pt x="330" y="0"/>
                    <a:pt x="421" y="21"/>
                  </a:cubicBezTo>
                  <a:cubicBezTo>
                    <a:pt x="512" y="42"/>
                    <a:pt x="528" y="39"/>
                    <a:pt x="549" y="149"/>
                  </a:cubicBezTo>
                  <a:cubicBezTo>
                    <a:pt x="570" y="259"/>
                    <a:pt x="549" y="591"/>
                    <a:pt x="549" y="679"/>
                  </a:cubicBezTo>
                </a:path>
              </a:pathLst>
            </a:custGeom>
            <a:noFill/>
            <a:ln w="952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8669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9397" y="279594"/>
            <a:ext cx="8928992"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txBox="1">
            <a:spLocks/>
          </p:cNvSpPr>
          <p:nvPr/>
        </p:nvSpPr>
        <p:spPr bwMode="auto">
          <a:xfrm>
            <a:off x="496383" y="5905272"/>
            <a:ext cx="878497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i="0" u="none" strike="noStrike" kern="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rPr>
              <a:t>有关单片机控制字符型</a:t>
            </a:r>
            <a:r>
              <a:rPr kumimoji="0" lang="en-US" altLang="zh-CN" sz="2000" i="0" u="none" strike="noStrike" kern="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rPr>
              <a:t>LCD 1602</a:t>
            </a:r>
            <a:r>
              <a:rPr kumimoji="0" lang="zh-CN" altLang="en-US" sz="2000" i="0" u="none" strike="noStrike" kern="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rPr>
              <a:t>显示实例，将在实验课中完成。</a:t>
            </a:r>
            <a:endParaRPr kumimoji="0" lang="zh-CN" altLang="en-US" sz="200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99778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t="14878"/>
          <a:stretch/>
        </p:blipFill>
        <p:spPr bwMode="auto">
          <a:xfrm>
            <a:off x="89397" y="1104522"/>
            <a:ext cx="8928992" cy="4719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68015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1066560"/>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658333" y="197478"/>
            <a:ext cx="5827236" cy="1323439"/>
          </a:xfrm>
          <a:prstGeom prst="rect">
            <a:avLst/>
          </a:prstGeom>
        </p:spPr>
        <p:txBody>
          <a:bodyPr wrap="none">
            <a:spAutoFit/>
          </a:bodyPr>
          <a:lstStyle/>
          <a:p>
            <a:pPr marL="566738" lvl="0" indent="-612000">
              <a:lnSpc>
                <a:spcPct val="125000"/>
              </a:lnSpc>
            </a:pP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的外设接口与应用</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五边形 5"/>
          <p:cNvSpPr/>
          <p:nvPr/>
        </p:nvSpPr>
        <p:spPr bwMode="auto">
          <a:xfrm>
            <a:off x="1770412" y="143933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AutoShape 15"/>
          <p:cNvSpPr>
            <a:spLocks noChangeArrowheads="1"/>
          </p:cNvSpPr>
          <p:nvPr/>
        </p:nvSpPr>
        <p:spPr bwMode="auto">
          <a:xfrm>
            <a:off x="2800766" y="1425052"/>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LED</a:t>
            </a:r>
            <a:r>
              <a:rPr lang="zh-CN" altLang="en-US" sz="3200" b="1" kern="0" dirty="0" smtClean="0">
                <a:solidFill>
                  <a:srgbClr val="002060"/>
                </a:solidFill>
                <a:latin typeface="黑体" panose="02010609060101010101" pitchFamily="49" charset="-122"/>
                <a:ea typeface="黑体" panose="02010609060101010101" pitchFamily="49" charset="-122"/>
              </a:rPr>
              <a:t>显示器接口技术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8" name="五边形 7"/>
          <p:cNvSpPr/>
          <p:nvPr/>
        </p:nvSpPr>
        <p:spPr bwMode="auto">
          <a:xfrm>
            <a:off x="1756047" y="223346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9" name="AutoShape 15"/>
          <p:cNvSpPr>
            <a:spLocks noChangeArrowheads="1"/>
          </p:cNvSpPr>
          <p:nvPr/>
        </p:nvSpPr>
        <p:spPr bwMode="auto">
          <a:xfrm>
            <a:off x="2800047" y="2256513"/>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按键、键盘接口技术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0" name="五边形 9"/>
          <p:cNvSpPr/>
          <p:nvPr/>
        </p:nvSpPr>
        <p:spPr bwMode="auto">
          <a:xfrm>
            <a:off x="1756047" y="3112379"/>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1" name="AutoShape 15"/>
          <p:cNvSpPr>
            <a:spLocks noChangeArrowheads="1"/>
          </p:cNvSpPr>
          <p:nvPr/>
        </p:nvSpPr>
        <p:spPr bwMode="auto">
          <a:xfrm>
            <a:off x="2800047" y="3098094"/>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3200" b="1" kern="0" dirty="0" smtClean="0">
                <a:solidFill>
                  <a:srgbClr val="002060"/>
                </a:solidFill>
                <a:latin typeface="黑体" panose="02010609060101010101" pitchFamily="49" charset="-122"/>
                <a:ea typeface="黑体" panose="02010609060101010101" pitchFamily="49" charset="-122"/>
              </a:rPr>
              <a:t>系统</a:t>
            </a:r>
            <a:r>
              <a:rPr lang="en-US" altLang="zh-CN" sz="3200" b="1" kern="0" dirty="0" smtClean="0">
                <a:solidFill>
                  <a:srgbClr val="002060"/>
                </a:solidFill>
                <a:latin typeface="黑体" panose="02010609060101010101" pitchFamily="49" charset="-122"/>
                <a:ea typeface="黑体" panose="02010609060101010101" pitchFamily="49" charset="-122"/>
              </a:rPr>
              <a:t>I/O</a:t>
            </a:r>
            <a:r>
              <a:rPr lang="zh-CN" altLang="en-US" sz="3200" b="1" kern="0" dirty="0" smtClean="0">
                <a:solidFill>
                  <a:srgbClr val="002060"/>
                </a:solidFill>
                <a:latin typeface="黑体" panose="02010609060101010101" pitchFamily="49" charset="-122"/>
                <a:ea typeface="黑体" panose="02010609060101010101" pitchFamily="49" charset="-122"/>
              </a:rPr>
              <a:t>接口扩展技术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2" name="五边形 11"/>
          <p:cNvSpPr/>
          <p:nvPr/>
        </p:nvSpPr>
        <p:spPr bwMode="auto">
          <a:xfrm>
            <a:off x="1756047" y="3920796"/>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5" action="ppaction://hlinksldjump"/>
              </a:rPr>
              <a:t>4.4</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3" name="AutoShape 15"/>
          <p:cNvSpPr>
            <a:spLocks noChangeArrowheads="1"/>
          </p:cNvSpPr>
          <p:nvPr/>
        </p:nvSpPr>
        <p:spPr bwMode="auto">
          <a:xfrm>
            <a:off x="2800047" y="3906511"/>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a:solidFill>
                  <a:srgbClr val="002060"/>
                </a:solidFill>
                <a:latin typeface="黑体" panose="02010609060101010101" pitchFamily="49" charset="-122"/>
                <a:ea typeface="黑体" panose="02010609060101010101" pitchFamily="49" charset="-122"/>
              </a:rPr>
              <a:t>LCD</a:t>
            </a:r>
            <a:r>
              <a:rPr lang="zh-CN" altLang="en-US" sz="3200" b="1" kern="0" dirty="0">
                <a:solidFill>
                  <a:srgbClr val="002060"/>
                </a:solidFill>
                <a:latin typeface="黑体" panose="02010609060101010101" pitchFamily="49" charset="-122"/>
                <a:ea typeface="黑体" panose="02010609060101010101" pitchFamily="49" charset="-122"/>
              </a:rPr>
              <a:t>显示器接口技术</a:t>
            </a:r>
          </a:p>
        </p:txBody>
      </p:sp>
      <p:sp>
        <p:nvSpPr>
          <p:cNvPr id="14" name="五边形 13"/>
          <p:cNvSpPr/>
          <p:nvPr/>
        </p:nvSpPr>
        <p:spPr bwMode="auto">
          <a:xfrm>
            <a:off x="1756047" y="4729213"/>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6" action="ppaction://hlinksldjump"/>
              </a:rPr>
              <a:t>4.5</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5" name="AutoShape 15"/>
          <p:cNvSpPr>
            <a:spLocks noChangeArrowheads="1"/>
          </p:cNvSpPr>
          <p:nvPr/>
        </p:nvSpPr>
        <p:spPr bwMode="auto">
          <a:xfrm>
            <a:off x="2800047" y="4714928"/>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FF0000"/>
                </a:solidFill>
                <a:latin typeface="黑体" panose="02010609060101010101" pitchFamily="49" charset="-122"/>
                <a:ea typeface="黑体" panose="02010609060101010101" pitchFamily="49" charset="-122"/>
              </a:rPr>
              <a:t>D/A</a:t>
            </a:r>
            <a:r>
              <a:rPr lang="zh-CN" altLang="en-US" sz="3200" b="1" kern="0" dirty="0" smtClean="0">
                <a:solidFill>
                  <a:srgbClr val="FF0000"/>
                </a:solidFill>
                <a:latin typeface="黑体" panose="02010609060101010101" pitchFamily="49" charset="-122"/>
                <a:ea typeface="黑体" panose="02010609060101010101" pitchFamily="49" charset="-122"/>
              </a:rPr>
              <a:t>转换器接口技术</a:t>
            </a:r>
            <a:endParaRPr lang="zh-CN" altLang="en-US" sz="3200" b="1" kern="0" dirty="0">
              <a:solidFill>
                <a:srgbClr val="FF0000"/>
              </a:solidFill>
              <a:latin typeface="黑体" panose="02010609060101010101" pitchFamily="49" charset="-122"/>
              <a:ea typeface="黑体" panose="02010609060101010101" pitchFamily="49" charset="-122"/>
            </a:endParaRPr>
          </a:p>
        </p:txBody>
      </p:sp>
      <p:sp>
        <p:nvSpPr>
          <p:cNvPr id="16" name="五边形 15"/>
          <p:cNvSpPr/>
          <p:nvPr/>
        </p:nvSpPr>
        <p:spPr bwMode="auto">
          <a:xfrm>
            <a:off x="1756047" y="5523345"/>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7" action="ppaction://hlinksldjump"/>
              </a:rPr>
              <a:t>4.6</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7" name="AutoShape 15"/>
          <p:cNvSpPr>
            <a:spLocks noChangeArrowheads="1"/>
          </p:cNvSpPr>
          <p:nvPr/>
        </p:nvSpPr>
        <p:spPr bwMode="auto">
          <a:xfrm>
            <a:off x="2800047" y="5509060"/>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A/D</a:t>
            </a:r>
            <a:r>
              <a:rPr lang="zh-CN" altLang="en-US" sz="3200" b="1" kern="0" dirty="0" smtClean="0">
                <a:solidFill>
                  <a:srgbClr val="002060"/>
                </a:solidFill>
                <a:latin typeface="黑体" panose="02010609060101010101" pitchFamily="49" charset="-122"/>
                <a:ea typeface="黑体" panose="02010609060101010101" pitchFamily="49" charset="-122"/>
              </a:rPr>
              <a:t>转换器</a:t>
            </a:r>
            <a:r>
              <a:rPr lang="zh-CN" altLang="en-US" sz="3200" b="1" kern="0" dirty="0">
                <a:solidFill>
                  <a:srgbClr val="002060"/>
                </a:solidFill>
                <a:latin typeface="黑体" panose="02010609060101010101" pitchFamily="49" charset="-122"/>
                <a:ea typeface="黑体" panose="02010609060101010101" pitchFamily="49" charset="-122"/>
              </a:rPr>
              <a:t>接口</a:t>
            </a:r>
            <a:r>
              <a:rPr lang="zh-CN" altLang="en-US" sz="3200" b="1" kern="0" dirty="0" smtClean="0">
                <a:solidFill>
                  <a:srgbClr val="002060"/>
                </a:solidFill>
                <a:latin typeface="黑体" panose="02010609060101010101" pitchFamily="49" charset="-122"/>
                <a:ea typeface="黑体" panose="02010609060101010101" pitchFamily="49" charset="-122"/>
              </a:rPr>
              <a:t>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085970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622957"/>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155491" y="13347"/>
            <a:ext cx="5419592" cy="1323439"/>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4.5</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D/A</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转换器</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接口技术</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矩形 8"/>
          <p:cNvSpPr/>
          <p:nvPr/>
        </p:nvSpPr>
        <p:spPr>
          <a:xfrm>
            <a:off x="144855" y="695831"/>
            <a:ext cx="8890503" cy="1015663"/>
          </a:xfrm>
          <a:prstGeom prst="rect">
            <a:avLst/>
          </a:prstGeom>
        </p:spPr>
        <p:txBody>
          <a:bodyPr wrap="square">
            <a:spAutoFit/>
          </a:bodyPr>
          <a:lstStyle/>
          <a:p>
            <a:pPr lvl="0" indent="612000" fontAlgn="base">
              <a:spcBef>
                <a:spcPts val="600"/>
              </a:spcBef>
              <a:spcAft>
                <a:spcPct val="0"/>
              </a:spcAft>
              <a:defRPr/>
            </a:pPr>
            <a:r>
              <a:rPr lang="zh-CN" altLang="en-US" sz="2000" dirty="0" smtClean="0">
                <a:solidFill>
                  <a:srgbClr val="000000"/>
                </a:solidFill>
                <a:latin typeface="微软雅黑" panose="020B0503020204020204" pitchFamily="34" charset="-122"/>
                <a:ea typeface="微软雅黑" panose="020B0503020204020204" pitchFamily="34" charset="-122"/>
              </a:rPr>
              <a:t>数模转换器（</a:t>
            </a:r>
            <a:r>
              <a:rPr lang="en-US" altLang="zh-CN" sz="2000" dirty="0" smtClean="0">
                <a:solidFill>
                  <a:srgbClr val="000000"/>
                </a:solidFill>
                <a:latin typeface="微软雅黑" panose="020B0503020204020204" pitchFamily="34" charset="-122"/>
                <a:ea typeface="微软雅黑" panose="020B0503020204020204" pitchFamily="34" charset="-122"/>
              </a:rPr>
              <a:t>DAC</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smtClean="0">
                <a:solidFill>
                  <a:srgbClr val="000000"/>
                </a:solidFill>
                <a:latin typeface="微软雅黑" panose="020B0503020204020204" pitchFamily="34" charset="-122"/>
                <a:ea typeface="微软雅黑" panose="020B0503020204020204" pitchFamily="34" charset="-122"/>
              </a:rPr>
              <a:t>将</a:t>
            </a:r>
            <a:r>
              <a:rPr lang="zh-CN" altLang="en-US" sz="2000" dirty="0">
                <a:solidFill>
                  <a:srgbClr val="000000"/>
                </a:solidFill>
                <a:latin typeface="微软雅黑" panose="020B0503020204020204" pitchFamily="34" charset="-122"/>
                <a:ea typeface="微软雅黑" panose="020B0503020204020204" pitchFamily="34" charset="-122"/>
              </a:rPr>
              <a:t>数字</a:t>
            </a:r>
            <a:r>
              <a:rPr lang="zh-CN" altLang="en-US" sz="2000" dirty="0" smtClean="0">
                <a:solidFill>
                  <a:srgbClr val="000000"/>
                </a:solidFill>
                <a:latin typeface="微软雅黑" panose="020B0503020204020204" pitchFamily="34" charset="-122"/>
                <a:ea typeface="微软雅黑" panose="020B0503020204020204" pitchFamily="34" charset="-122"/>
              </a:rPr>
              <a:t>信号转为</a:t>
            </a:r>
            <a:r>
              <a:rPr lang="zh-CN" altLang="en-US" sz="2000" dirty="0">
                <a:solidFill>
                  <a:srgbClr val="000000"/>
                </a:solidFill>
                <a:latin typeface="微软雅黑" panose="020B0503020204020204" pitchFamily="34" charset="-122"/>
                <a:ea typeface="微软雅黑" panose="020B0503020204020204" pitchFamily="34" charset="-122"/>
              </a:rPr>
              <a:t>模拟</a:t>
            </a:r>
            <a:r>
              <a:rPr lang="zh-CN" altLang="en-US" sz="2000" dirty="0" smtClean="0">
                <a:solidFill>
                  <a:srgbClr val="000000"/>
                </a:solidFill>
                <a:latin typeface="微软雅黑" panose="020B0503020204020204" pitchFamily="34" charset="-122"/>
                <a:ea typeface="微软雅黑" panose="020B0503020204020204" pitchFamily="34" charset="-122"/>
              </a:rPr>
              <a:t>信号</a:t>
            </a:r>
            <a:r>
              <a:rPr lang="zh-CN" altLang="en-US" sz="2000" dirty="0">
                <a:solidFill>
                  <a:srgbClr val="000000"/>
                </a:solidFill>
                <a:latin typeface="微软雅黑" panose="020B0503020204020204" pitchFamily="34" charset="-122"/>
                <a:ea typeface="微软雅黑" panose="020B0503020204020204" pitchFamily="34" charset="-122"/>
              </a:rPr>
              <a:t>的器件。模拟信号是具有连续值的信号，例如温度或速度，其可能值有无限多；数字信号是具有离散值的信号。例如整数，在计算系统中，数字信号可以用二进制编码表示。</a:t>
            </a:r>
          </a:p>
        </p:txBody>
      </p:sp>
      <p:sp>
        <p:nvSpPr>
          <p:cNvPr id="10" name="Rectangle 3"/>
          <p:cNvSpPr>
            <a:spLocks noChangeArrowheads="1"/>
          </p:cNvSpPr>
          <p:nvPr/>
        </p:nvSpPr>
        <p:spPr bwMode="auto">
          <a:xfrm>
            <a:off x="4345240" y="2360612"/>
            <a:ext cx="1028700" cy="1471613"/>
          </a:xfrm>
          <a:prstGeom prst="rect">
            <a:avLst/>
          </a:prstGeom>
          <a:solidFill>
            <a:srgbClr val="CCCC00"/>
          </a:solidFill>
          <a:ln w="25400">
            <a:solidFill>
              <a:srgbClr val="000000"/>
            </a:solidFill>
            <a:miter lim="800000"/>
            <a:headEnd/>
            <a:tailEnd/>
          </a:ln>
        </p:spPr>
        <p:txBody>
          <a:bodyPr wrap="none" lIns="0" tIns="10800" rIns="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MCS-51</a:t>
            </a:r>
          </a:p>
        </p:txBody>
      </p:sp>
      <p:sp>
        <p:nvSpPr>
          <p:cNvPr id="11" name="Rectangle 4"/>
          <p:cNvSpPr>
            <a:spLocks noChangeArrowheads="1"/>
          </p:cNvSpPr>
          <p:nvPr/>
        </p:nvSpPr>
        <p:spPr bwMode="auto">
          <a:xfrm>
            <a:off x="5875590" y="2833687"/>
            <a:ext cx="1028700" cy="700088"/>
          </a:xfrm>
          <a:prstGeom prst="rect">
            <a:avLst/>
          </a:prstGeom>
          <a:solidFill>
            <a:srgbClr val="CCFFFF"/>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D/A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转换器</a:t>
            </a:r>
          </a:p>
        </p:txBody>
      </p:sp>
      <p:sp>
        <p:nvSpPr>
          <p:cNvPr id="12" name="Rectangle 6"/>
          <p:cNvSpPr>
            <a:spLocks noChangeArrowheads="1"/>
          </p:cNvSpPr>
          <p:nvPr/>
        </p:nvSpPr>
        <p:spPr bwMode="auto">
          <a:xfrm>
            <a:off x="2876802" y="2563812"/>
            <a:ext cx="1028700" cy="700088"/>
          </a:xfrm>
          <a:prstGeom prst="rect">
            <a:avLst/>
          </a:prstGeom>
          <a:solidFill>
            <a:srgbClr val="CCFFFF"/>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转换器</a:t>
            </a:r>
          </a:p>
        </p:txBody>
      </p:sp>
      <p:sp>
        <p:nvSpPr>
          <p:cNvPr id="13" name="Rectangle 7"/>
          <p:cNvSpPr>
            <a:spLocks noChangeArrowheads="1"/>
          </p:cNvSpPr>
          <p:nvPr/>
        </p:nvSpPr>
        <p:spPr bwMode="auto">
          <a:xfrm>
            <a:off x="1760790" y="2505075"/>
            <a:ext cx="485775" cy="1285875"/>
          </a:xfrm>
          <a:prstGeom prst="rect">
            <a:avLst/>
          </a:prstGeom>
          <a:solidFill>
            <a:srgbClr val="BBE0E3"/>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多</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路</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开</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关</a:t>
            </a:r>
          </a:p>
        </p:txBody>
      </p:sp>
      <p:sp>
        <p:nvSpPr>
          <p:cNvPr id="14" name="Rectangle 8"/>
          <p:cNvSpPr>
            <a:spLocks noChangeArrowheads="1"/>
          </p:cNvSpPr>
          <p:nvPr/>
        </p:nvSpPr>
        <p:spPr bwMode="auto">
          <a:xfrm>
            <a:off x="2573590" y="4592637"/>
            <a:ext cx="1216025" cy="342900"/>
          </a:xfrm>
          <a:prstGeom prst="rect">
            <a:avLst/>
          </a:prstGeom>
          <a:solidFill>
            <a:srgbClr val="FFCCFF">
              <a:alpha val="56078"/>
            </a:srgbClr>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传感器</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1    </a:t>
            </a:r>
          </a:p>
        </p:txBody>
      </p:sp>
      <p:sp>
        <p:nvSpPr>
          <p:cNvPr id="15" name="Rectangle 9"/>
          <p:cNvSpPr>
            <a:spLocks noChangeArrowheads="1"/>
          </p:cNvSpPr>
          <p:nvPr/>
        </p:nvSpPr>
        <p:spPr bwMode="auto">
          <a:xfrm>
            <a:off x="2533902" y="5106987"/>
            <a:ext cx="1230313" cy="342900"/>
          </a:xfrm>
          <a:prstGeom prst="rect">
            <a:avLst/>
          </a:prstGeom>
          <a:solidFill>
            <a:srgbClr val="FFCCFF"/>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传感器</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2   </a:t>
            </a:r>
          </a:p>
        </p:txBody>
      </p:sp>
      <p:sp>
        <p:nvSpPr>
          <p:cNvPr id="16" name="Rectangle 10"/>
          <p:cNvSpPr>
            <a:spLocks noChangeArrowheads="1"/>
          </p:cNvSpPr>
          <p:nvPr/>
        </p:nvSpPr>
        <p:spPr bwMode="auto">
          <a:xfrm>
            <a:off x="2533902" y="6021387"/>
            <a:ext cx="1244600" cy="342900"/>
          </a:xfrm>
          <a:prstGeom prst="rect">
            <a:avLst/>
          </a:prstGeom>
          <a:solidFill>
            <a:srgbClr val="FFCCFF"/>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传感器</a:t>
            </a: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n    </a:t>
            </a:r>
          </a:p>
        </p:txBody>
      </p:sp>
      <p:sp>
        <p:nvSpPr>
          <p:cNvPr id="17" name="Line 11"/>
          <p:cNvSpPr>
            <a:spLocks noChangeShapeType="1"/>
          </p:cNvSpPr>
          <p:nvPr/>
        </p:nvSpPr>
        <p:spPr bwMode="auto">
          <a:xfrm>
            <a:off x="2244977" y="2903537"/>
            <a:ext cx="614363"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8" name="AutoShape 12"/>
          <p:cNvSpPr>
            <a:spLocks noChangeArrowheads="1"/>
          </p:cNvSpPr>
          <p:nvPr/>
        </p:nvSpPr>
        <p:spPr bwMode="auto">
          <a:xfrm>
            <a:off x="2273552" y="3417887"/>
            <a:ext cx="2071688" cy="342900"/>
          </a:xfrm>
          <a:prstGeom prst="leftArrow">
            <a:avLst>
              <a:gd name="adj1" fmla="val 50000"/>
              <a:gd name="adj2" fmla="val 77563"/>
            </a:avLst>
          </a:prstGeom>
          <a:solidFill>
            <a:srgbClr val="BBE0E3"/>
          </a:solidFill>
          <a:ln w="2540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9" name="AutoShape 13"/>
          <p:cNvSpPr>
            <a:spLocks noChangeArrowheads="1"/>
          </p:cNvSpPr>
          <p:nvPr/>
        </p:nvSpPr>
        <p:spPr bwMode="auto">
          <a:xfrm>
            <a:off x="3902327" y="2732087"/>
            <a:ext cx="428625" cy="442913"/>
          </a:xfrm>
          <a:prstGeom prst="rightArrow">
            <a:avLst>
              <a:gd name="adj1" fmla="val 43370"/>
              <a:gd name="adj2" fmla="val 41218"/>
            </a:avLst>
          </a:prstGeom>
          <a:solidFill>
            <a:srgbClr val="BBE0E3"/>
          </a:solidFill>
          <a:ln w="2540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0" name="AutoShape 14"/>
          <p:cNvSpPr>
            <a:spLocks noChangeArrowheads="1"/>
          </p:cNvSpPr>
          <p:nvPr/>
        </p:nvSpPr>
        <p:spPr bwMode="auto">
          <a:xfrm>
            <a:off x="5389815" y="2962275"/>
            <a:ext cx="457200" cy="500062"/>
          </a:xfrm>
          <a:prstGeom prst="rightArrow">
            <a:avLst>
              <a:gd name="adj1" fmla="val 43370"/>
              <a:gd name="adj2" fmla="val 41218"/>
            </a:avLst>
          </a:prstGeom>
          <a:solidFill>
            <a:srgbClr val="BBE0E3"/>
          </a:solidFill>
          <a:ln w="2540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1" name="Line 16"/>
          <p:cNvSpPr>
            <a:spLocks noChangeShapeType="1"/>
          </p:cNvSpPr>
          <p:nvPr/>
        </p:nvSpPr>
        <p:spPr bwMode="auto">
          <a:xfrm>
            <a:off x="6902702" y="3375025"/>
            <a:ext cx="12144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2" name="Line 17"/>
          <p:cNvSpPr>
            <a:spLocks noChangeShapeType="1"/>
          </p:cNvSpPr>
          <p:nvPr/>
        </p:nvSpPr>
        <p:spPr bwMode="auto">
          <a:xfrm>
            <a:off x="8131427" y="3375025"/>
            <a:ext cx="0" cy="16716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3" name="Line 18"/>
          <p:cNvSpPr>
            <a:spLocks noChangeShapeType="1"/>
          </p:cNvSpPr>
          <p:nvPr/>
        </p:nvSpPr>
        <p:spPr bwMode="auto">
          <a:xfrm flipH="1">
            <a:off x="7817102" y="5046662"/>
            <a:ext cx="3143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4" name="Line 19"/>
          <p:cNvSpPr>
            <a:spLocks noChangeShapeType="1"/>
          </p:cNvSpPr>
          <p:nvPr/>
        </p:nvSpPr>
        <p:spPr bwMode="auto">
          <a:xfrm flipH="1">
            <a:off x="7845677" y="5975350"/>
            <a:ext cx="7429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 name="Line 20"/>
          <p:cNvSpPr>
            <a:spLocks noChangeShapeType="1"/>
          </p:cNvSpPr>
          <p:nvPr/>
        </p:nvSpPr>
        <p:spPr bwMode="auto">
          <a:xfrm>
            <a:off x="6902702" y="3089275"/>
            <a:ext cx="16859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 name="Line 21"/>
          <p:cNvSpPr>
            <a:spLocks noChangeShapeType="1"/>
          </p:cNvSpPr>
          <p:nvPr/>
        </p:nvSpPr>
        <p:spPr bwMode="auto">
          <a:xfrm>
            <a:off x="8588627" y="3089275"/>
            <a:ext cx="0" cy="2900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 name="AutoShape 22"/>
          <p:cNvSpPr>
            <a:spLocks noChangeArrowheads="1"/>
          </p:cNvSpPr>
          <p:nvPr/>
        </p:nvSpPr>
        <p:spPr bwMode="auto">
          <a:xfrm>
            <a:off x="5442202" y="4889500"/>
            <a:ext cx="1303338" cy="314325"/>
          </a:xfrm>
          <a:prstGeom prst="leftArrow">
            <a:avLst>
              <a:gd name="adj1" fmla="val 50000"/>
              <a:gd name="adj2" fmla="val 103662"/>
            </a:avLst>
          </a:prstGeom>
          <a:solidFill>
            <a:srgbClr val="BBE0E3"/>
          </a:solidFill>
          <a:ln w="2540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8" name="AutoShape 23"/>
          <p:cNvSpPr>
            <a:spLocks noChangeArrowheads="1"/>
          </p:cNvSpPr>
          <p:nvPr/>
        </p:nvSpPr>
        <p:spPr bwMode="auto">
          <a:xfrm>
            <a:off x="5459665" y="5748337"/>
            <a:ext cx="1316037" cy="314325"/>
          </a:xfrm>
          <a:prstGeom prst="leftArrow">
            <a:avLst>
              <a:gd name="adj1" fmla="val 50000"/>
              <a:gd name="adj2" fmla="val 104672"/>
            </a:avLst>
          </a:prstGeom>
          <a:solidFill>
            <a:srgbClr val="BBE0E3"/>
          </a:solidFill>
          <a:ln w="2540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29" name="Line 24"/>
          <p:cNvSpPr>
            <a:spLocks noChangeShapeType="1"/>
          </p:cNvSpPr>
          <p:nvPr/>
        </p:nvSpPr>
        <p:spPr bwMode="auto">
          <a:xfrm>
            <a:off x="1516315" y="3656012"/>
            <a:ext cx="228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0" name="Line 25"/>
          <p:cNvSpPr>
            <a:spLocks noChangeShapeType="1"/>
          </p:cNvSpPr>
          <p:nvPr/>
        </p:nvSpPr>
        <p:spPr bwMode="auto">
          <a:xfrm>
            <a:off x="1516315" y="3660775"/>
            <a:ext cx="0" cy="2571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1" name="Line 26"/>
          <p:cNvSpPr>
            <a:spLocks noChangeShapeType="1"/>
          </p:cNvSpPr>
          <p:nvPr/>
        </p:nvSpPr>
        <p:spPr bwMode="auto">
          <a:xfrm>
            <a:off x="1516315" y="6232525"/>
            <a:ext cx="100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2" name="Line 27"/>
          <p:cNvSpPr>
            <a:spLocks noChangeShapeType="1"/>
          </p:cNvSpPr>
          <p:nvPr/>
        </p:nvSpPr>
        <p:spPr bwMode="auto">
          <a:xfrm flipH="1">
            <a:off x="1030540" y="4789487"/>
            <a:ext cx="15144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3" name="Line 28"/>
          <p:cNvSpPr>
            <a:spLocks noChangeShapeType="1"/>
          </p:cNvSpPr>
          <p:nvPr/>
        </p:nvSpPr>
        <p:spPr bwMode="auto">
          <a:xfrm flipH="1">
            <a:off x="1044827" y="2732087"/>
            <a:ext cx="700088"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4" name="Line 29"/>
          <p:cNvSpPr>
            <a:spLocks noChangeShapeType="1"/>
          </p:cNvSpPr>
          <p:nvPr/>
        </p:nvSpPr>
        <p:spPr bwMode="auto">
          <a:xfrm>
            <a:off x="1030540" y="2732087"/>
            <a:ext cx="0" cy="2057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5" name="Line 30"/>
          <p:cNvSpPr>
            <a:spLocks noChangeShapeType="1"/>
          </p:cNvSpPr>
          <p:nvPr/>
        </p:nvSpPr>
        <p:spPr bwMode="auto">
          <a:xfrm flipH="1">
            <a:off x="1173415" y="5289550"/>
            <a:ext cx="13573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6" name="Line 31"/>
          <p:cNvSpPr>
            <a:spLocks noChangeShapeType="1"/>
          </p:cNvSpPr>
          <p:nvPr/>
        </p:nvSpPr>
        <p:spPr bwMode="auto">
          <a:xfrm flipV="1">
            <a:off x="1173415" y="2917825"/>
            <a:ext cx="0" cy="2357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7" name="Line 32"/>
          <p:cNvSpPr>
            <a:spLocks noChangeShapeType="1"/>
          </p:cNvSpPr>
          <p:nvPr/>
        </p:nvSpPr>
        <p:spPr bwMode="auto">
          <a:xfrm>
            <a:off x="1173415" y="2917825"/>
            <a:ext cx="5715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8" name="Line 33"/>
          <p:cNvSpPr>
            <a:spLocks noChangeShapeType="1"/>
          </p:cNvSpPr>
          <p:nvPr/>
        </p:nvSpPr>
        <p:spPr bwMode="auto">
          <a:xfrm>
            <a:off x="1517902" y="3514725"/>
            <a:ext cx="228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9" name="Line 34"/>
          <p:cNvSpPr>
            <a:spLocks noChangeShapeType="1"/>
          </p:cNvSpPr>
          <p:nvPr/>
        </p:nvSpPr>
        <p:spPr bwMode="auto">
          <a:xfrm>
            <a:off x="1517902" y="3367087"/>
            <a:ext cx="228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0" name="Line 35"/>
          <p:cNvSpPr>
            <a:spLocks noChangeShapeType="1"/>
          </p:cNvSpPr>
          <p:nvPr/>
        </p:nvSpPr>
        <p:spPr bwMode="auto">
          <a:xfrm>
            <a:off x="1517902" y="3214687"/>
            <a:ext cx="228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1" name="Line 36"/>
          <p:cNvSpPr>
            <a:spLocks noChangeShapeType="1"/>
          </p:cNvSpPr>
          <p:nvPr/>
        </p:nvSpPr>
        <p:spPr bwMode="auto">
          <a:xfrm>
            <a:off x="1516315" y="3070225"/>
            <a:ext cx="228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2" name="Text Box 37"/>
          <p:cNvSpPr txBox="1">
            <a:spLocks noChangeArrowheads="1"/>
          </p:cNvSpPr>
          <p:nvPr/>
        </p:nvSpPr>
        <p:spPr bwMode="auto">
          <a:xfrm>
            <a:off x="449515" y="6461125"/>
            <a:ext cx="3095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温度、压力、流量等信号</a:t>
            </a:r>
          </a:p>
        </p:txBody>
      </p:sp>
      <p:sp>
        <p:nvSpPr>
          <p:cNvPr id="43" name="AutoShape 38"/>
          <p:cNvSpPr>
            <a:spLocks noChangeArrowheads="1"/>
          </p:cNvSpPr>
          <p:nvPr/>
        </p:nvSpPr>
        <p:spPr bwMode="auto">
          <a:xfrm>
            <a:off x="7374190" y="2117725"/>
            <a:ext cx="1028700" cy="628650"/>
          </a:xfrm>
          <a:prstGeom prst="wedgeRectCallout">
            <a:avLst>
              <a:gd name="adj1" fmla="val -71449"/>
              <a:gd name="adj2" fmla="val 86366"/>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模拟</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信号</a:t>
            </a:r>
          </a:p>
        </p:txBody>
      </p:sp>
      <p:sp>
        <p:nvSpPr>
          <p:cNvPr id="44" name="AutoShape 39"/>
          <p:cNvSpPr>
            <a:spLocks noChangeArrowheads="1"/>
          </p:cNvSpPr>
          <p:nvPr/>
        </p:nvSpPr>
        <p:spPr bwMode="auto">
          <a:xfrm>
            <a:off x="717802" y="1804987"/>
            <a:ext cx="700088" cy="628650"/>
          </a:xfrm>
          <a:prstGeom prst="wedgeRectCallout">
            <a:avLst>
              <a:gd name="adj1" fmla="val 73583"/>
              <a:gd name="adj2" fmla="val 81819"/>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模拟</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信号</a:t>
            </a:r>
          </a:p>
        </p:txBody>
      </p:sp>
      <p:sp>
        <p:nvSpPr>
          <p:cNvPr id="45" name="AutoShape 40"/>
          <p:cNvSpPr>
            <a:spLocks noChangeArrowheads="1"/>
          </p:cNvSpPr>
          <p:nvPr/>
        </p:nvSpPr>
        <p:spPr bwMode="auto">
          <a:xfrm>
            <a:off x="2989515" y="1762125"/>
            <a:ext cx="1214437" cy="371475"/>
          </a:xfrm>
          <a:prstGeom prst="wedgeRectCallout">
            <a:avLst>
              <a:gd name="adj1" fmla="val 51829"/>
              <a:gd name="adj2" fmla="val 173079"/>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数字信号</a:t>
            </a:r>
          </a:p>
        </p:txBody>
      </p:sp>
      <p:sp>
        <p:nvSpPr>
          <p:cNvPr id="46" name="AutoShape 42"/>
          <p:cNvSpPr>
            <a:spLocks noChangeArrowheads="1"/>
          </p:cNvSpPr>
          <p:nvPr/>
        </p:nvSpPr>
        <p:spPr bwMode="auto">
          <a:xfrm>
            <a:off x="3614990" y="4149725"/>
            <a:ext cx="1814512" cy="2500312"/>
          </a:xfrm>
          <a:prstGeom prst="can">
            <a:avLst>
              <a:gd name="adj" fmla="val 34449"/>
            </a:avLst>
          </a:prstGeom>
          <a:solidFill>
            <a:srgbClr val="DDDDDD">
              <a:alpha val="69019"/>
            </a:srgbClr>
          </a:solidFill>
          <a:ln w="25400">
            <a:solidFill>
              <a:srgbClr val="000000"/>
            </a:solidFill>
            <a:round/>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被控实体</a:t>
            </a:r>
          </a:p>
        </p:txBody>
      </p:sp>
      <p:sp>
        <p:nvSpPr>
          <p:cNvPr id="47" name="Rectangle 5"/>
          <p:cNvSpPr>
            <a:spLocks noChangeArrowheads="1"/>
          </p:cNvSpPr>
          <p:nvPr/>
        </p:nvSpPr>
        <p:spPr bwMode="auto">
          <a:xfrm>
            <a:off x="6561390" y="4692650"/>
            <a:ext cx="1216025" cy="700087"/>
          </a:xfrm>
          <a:prstGeom prst="rect">
            <a:avLst/>
          </a:prstGeom>
          <a:solidFill>
            <a:srgbClr val="BBE0E3"/>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控制</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执行机构</a:t>
            </a:r>
          </a:p>
        </p:txBody>
      </p:sp>
      <p:sp>
        <p:nvSpPr>
          <p:cNvPr id="48" name="Rectangle 15"/>
          <p:cNvSpPr>
            <a:spLocks noChangeArrowheads="1"/>
          </p:cNvSpPr>
          <p:nvPr/>
        </p:nvSpPr>
        <p:spPr bwMode="auto">
          <a:xfrm>
            <a:off x="6577265" y="5580062"/>
            <a:ext cx="1216025" cy="700088"/>
          </a:xfrm>
          <a:prstGeom prst="rect">
            <a:avLst/>
          </a:prstGeom>
          <a:solidFill>
            <a:srgbClr val="BBE0E3"/>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控制</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执行机构</a:t>
            </a:r>
          </a:p>
        </p:txBody>
      </p:sp>
    </p:spTree>
    <p:extLst>
      <p:ext uri="{BB962C8B-B14F-4D97-AF65-F5344CB8AC3E}">
        <p14:creationId xmlns:p14="http://schemas.microsoft.com/office/powerpoint/2010/main" val="28367405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3"/>
          <p:cNvSpPr>
            <a:spLocks noChangeShapeType="1"/>
          </p:cNvSpPr>
          <p:nvPr/>
        </p:nvSpPr>
        <p:spPr bwMode="auto">
          <a:xfrm>
            <a:off x="2243697" y="520756"/>
            <a:ext cx="357188"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0" name="Line 4"/>
          <p:cNvSpPr>
            <a:spLocks noChangeShapeType="1"/>
          </p:cNvSpPr>
          <p:nvPr/>
        </p:nvSpPr>
        <p:spPr bwMode="auto">
          <a:xfrm>
            <a:off x="2243697" y="1384356"/>
            <a:ext cx="357188"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1" name="Line 5"/>
          <p:cNvSpPr>
            <a:spLocks noChangeShapeType="1"/>
          </p:cNvSpPr>
          <p:nvPr/>
        </p:nvSpPr>
        <p:spPr bwMode="auto">
          <a:xfrm>
            <a:off x="2243697" y="1239893"/>
            <a:ext cx="357188"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2" name="Line 6"/>
          <p:cNvSpPr>
            <a:spLocks noChangeShapeType="1"/>
          </p:cNvSpPr>
          <p:nvPr/>
        </p:nvSpPr>
        <p:spPr bwMode="auto">
          <a:xfrm>
            <a:off x="2243697" y="1097018"/>
            <a:ext cx="357188"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3" name="Line 7"/>
          <p:cNvSpPr>
            <a:spLocks noChangeShapeType="1"/>
          </p:cNvSpPr>
          <p:nvPr/>
        </p:nvSpPr>
        <p:spPr bwMode="auto">
          <a:xfrm>
            <a:off x="2243697" y="952556"/>
            <a:ext cx="357188"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4" name="Line 8"/>
          <p:cNvSpPr>
            <a:spLocks noChangeShapeType="1"/>
          </p:cNvSpPr>
          <p:nvPr/>
        </p:nvSpPr>
        <p:spPr bwMode="auto">
          <a:xfrm>
            <a:off x="2243697" y="808093"/>
            <a:ext cx="357188"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5" name="Line 9"/>
          <p:cNvSpPr>
            <a:spLocks noChangeShapeType="1"/>
          </p:cNvSpPr>
          <p:nvPr/>
        </p:nvSpPr>
        <p:spPr bwMode="auto">
          <a:xfrm>
            <a:off x="2243697" y="665218"/>
            <a:ext cx="357188"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6" name="Line 10"/>
          <p:cNvSpPr>
            <a:spLocks noChangeShapeType="1"/>
          </p:cNvSpPr>
          <p:nvPr/>
        </p:nvSpPr>
        <p:spPr bwMode="auto">
          <a:xfrm>
            <a:off x="2243697" y="1528818"/>
            <a:ext cx="357188"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7" name="Text Box 11"/>
          <p:cNvSpPr txBox="1">
            <a:spLocks noChangeArrowheads="1"/>
          </p:cNvSpPr>
          <p:nvPr/>
        </p:nvSpPr>
        <p:spPr bwMode="auto">
          <a:xfrm>
            <a:off x="1667435" y="447731"/>
            <a:ext cx="57626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8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D7</a:t>
            </a:r>
          </a:p>
          <a:p>
            <a:pPr marL="0" marR="0" lvl="0" indent="0" defTabSz="914400" eaLnBrk="1" fontAlgn="base" latinLnBrk="0" hangingPunct="1">
              <a:lnSpc>
                <a:spcPct val="8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defTabSz="914400" eaLnBrk="1" fontAlgn="base" latinLnBrk="0" hangingPunct="1">
              <a:lnSpc>
                <a:spcPct val="8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D0</a:t>
            </a:r>
          </a:p>
        </p:txBody>
      </p:sp>
      <p:sp>
        <p:nvSpPr>
          <p:cNvPr id="58" name="Line 12"/>
          <p:cNvSpPr>
            <a:spLocks noChangeShapeType="1"/>
          </p:cNvSpPr>
          <p:nvPr/>
        </p:nvSpPr>
        <p:spPr bwMode="auto">
          <a:xfrm>
            <a:off x="3539097" y="665218"/>
            <a:ext cx="792163" cy="0"/>
          </a:xfrm>
          <a:prstGeom prst="line">
            <a:avLst/>
          </a:prstGeom>
          <a:noFill/>
          <a:ln w="190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59" name="Line 13"/>
          <p:cNvSpPr>
            <a:spLocks noChangeShapeType="1"/>
          </p:cNvSpPr>
          <p:nvPr/>
        </p:nvSpPr>
        <p:spPr bwMode="auto">
          <a:xfrm>
            <a:off x="3539097" y="1168456"/>
            <a:ext cx="2889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0" name="Line 14"/>
          <p:cNvSpPr>
            <a:spLocks noChangeShapeType="1"/>
          </p:cNvSpPr>
          <p:nvPr/>
        </p:nvSpPr>
        <p:spPr bwMode="auto">
          <a:xfrm>
            <a:off x="3828022" y="1168456"/>
            <a:ext cx="0" cy="144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1" name="Rectangle 15"/>
          <p:cNvSpPr>
            <a:spLocks noChangeArrowheads="1"/>
          </p:cNvSpPr>
          <p:nvPr/>
        </p:nvSpPr>
        <p:spPr bwMode="auto">
          <a:xfrm>
            <a:off x="3683560" y="1312918"/>
            <a:ext cx="287337" cy="71438"/>
          </a:xfrm>
          <a:prstGeom prst="rect">
            <a:avLst/>
          </a:prstGeom>
          <a:solidFill>
            <a:srgbClr val="BBE0E3"/>
          </a:solidFill>
          <a:ln w="1905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62" name="Line 16"/>
          <p:cNvSpPr>
            <a:spLocks noChangeShapeType="1"/>
          </p:cNvSpPr>
          <p:nvPr/>
        </p:nvSpPr>
        <p:spPr bwMode="auto">
          <a:xfrm flipV="1">
            <a:off x="5555222" y="231831"/>
            <a:ext cx="0" cy="13684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3" name="Line 17"/>
          <p:cNvSpPr>
            <a:spLocks noChangeShapeType="1"/>
          </p:cNvSpPr>
          <p:nvPr/>
        </p:nvSpPr>
        <p:spPr bwMode="auto">
          <a:xfrm>
            <a:off x="5267885" y="1455793"/>
            <a:ext cx="29527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4" name="Text Box 18"/>
          <p:cNvSpPr txBox="1">
            <a:spLocks noChangeArrowheads="1"/>
          </p:cNvSpPr>
          <p:nvPr/>
        </p:nvSpPr>
        <p:spPr bwMode="auto">
          <a:xfrm>
            <a:off x="7971397" y="142404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t</a:t>
            </a:r>
          </a:p>
        </p:txBody>
      </p:sp>
      <p:sp>
        <p:nvSpPr>
          <p:cNvPr id="65" name="Text Box 19"/>
          <p:cNvSpPr txBox="1">
            <a:spLocks noChangeArrowheads="1"/>
          </p:cNvSpPr>
          <p:nvPr/>
        </p:nvSpPr>
        <p:spPr bwMode="auto">
          <a:xfrm>
            <a:off x="5628247" y="88956"/>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Vout</a:t>
            </a:r>
          </a:p>
        </p:txBody>
      </p:sp>
      <p:sp>
        <p:nvSpPr>
          <p:cNvPr id="66" name="Text Box 20"/>
          <p:cNvSpPr txBox="1">
            <a:spLocks noChangeArrowheads="1"/>
          </p:cNvSpPr>
          <p:nvPr/>
        </p:nvSpPr>
        <p:spPr bwMode="auto">
          <a:xfrm>
            <a:off x="703822" y="565206"/>
            <a:ext cx="10810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20000"/>
              </a:lnSpc>
              <a:spcBef>
                <a:spcPct val="50000"/>
              </a:spcBef>
              <a:spcAft>
                <a:spcPct val="0"/>
              </a:spcAft>
              <a:buClrTx/>
              <a:buSzTx/>
              <a:buFontTx/>
              <a:buNone/>
              <a:tabLst/>
              <a:defRPr/>
            </a:pPr>
            <a:r>
              <a:rPr kumimoji="0" lang="zh-CN" altLang="en-US" sz="20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数字量输入</a:t>
            </a:r>
            <a:r>
              <a:rPr kumimoji="0" lang="en-US" altLang="zh-CN" sz="2000" b="1"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N</a:t>
            </a:r>
          </a:p>
        </p:txBody>
      </p:sp>
      <p:sp>
        <p:nvSpPr>
          <p:cNvPr id="67" name="Text Box 21"/>
          <p:cNvSpPr txBox="1">
            <a:spLocks noChangeArrowheads="1"/>
          </p:cNvSpPr>
          <p:nvPr/>
        </p:nvSpPr>
        <p:spPr bwMode="auto">
          <a:xfrm>
            <a:off x="4131235" y="465193"/>
            <a:ext cx="108108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6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Vout</a:t>
            </a:r>
          </a:p>
          <a:p>
            <a:pPr marL="0" marR="0" lvl="0" indent="0" defTabSz="914400" eaLnBrk="1" fontAlgn="base" latinLnBrk="0" hangingPunct="1">
              <a:lnSpc>
                <a:spcPct val="60000"/>
              </a:lnSpc>
              <a:spcBef>
                <a:spcPct val="50000"/>
              </a:spcBef>
              <a:spcAft>
                <a:spcPct val="0"/>
              </a:spcAft>
              <a:buClrTx/>
              <a:buSzTx/>
              <a:buFontTx/>
              <a:buNone/>
              <a:tabLst/>
              <a:defRPr/>
            </a:pPr>
            <a:r>
              <a:rPr kumimoji="0" lang="zh-CN" altLang="en-US" sz="20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模拟量</a:t>
            </a:r>
          </a:p>
          <a:p>
            <a:pPr marL="0" marR="0" lvl="0" indent="0" defTabSz="914400" eaLnBrk="1" fontAlgn="base" latinLnBrk="0" hangingPunct="1">
              <a:lnSpc>
                <a:spcPct val="60000"/>
              </a:lnSpc>
              <a:spcBef>
                <a:spcPct val="50000"/>
              </a:spcBef>
              <a:spcAft>
                <a:spcPct val="0"/>
              </a:spcAft>
              <a:buClrTx/>
              <a:buSzTx/>
              <a:buFontTx/>
              <a:buNone/>
              <a:tabLst/>
              <a:defRPr/>
            </a:pPr>
            <a:r>
              <a:rPr kumimoji="0" lang="zh-CN" altLang="en-US" sz="2000" b="1" i="0" u="none" strike="noStrike" kern="0" cap="none" spc="0" normalizeH="0" baseline="0" noProof="0">
                <a:ln>
                  <a:noFill/>
                </a:ln>
                <a:solidFill>
                  <a:srgbClr val="0000CC"/>
                </a:solidFill>
                <a:effectLst/>
                <a:uLnTx/>
                <a:uFillTx/>
                <a:latin typeface="Arial" panose="020B0604020202020204" pitchFamily="34" charset="0"/>
                <a:ea typeface="宋体" panose="02010600030101010101" pitchFamily="2" charset="-122"/>
              </a:rPr>
              <a:t>  输出</a:t>
            </a:r>
          </a:p>
        </p:txBody>
      </p:sp>
      <p:sp>
        <p:nvSpPr>
          <p:cNvPr id="68" name="Freeform 22"/>
          <p:cNvSpPr>
            <a:spLocks/>
          </p:cNvSpPr>
          <p:nvPr/>
        </p:nvSpPr>
        <p:spPr bwMode="auto">
          <a:xfrm>
            <a:off x="5593322" y="484243"/>
            <a:ext cx="2305050" cy="865188"/>
          </a:xfrm>
          <a:custGeom>
            <a:avLst/>
            <a:gdLst>
              <a:gd name="T0" fmla="*/ 0 w 1452"/>
              <a:gd name="T1" fmla="*/ 2147483646 h 545"/>
              <a:gd name="T2" fmla="*/ 2147483646 w 1452"/>
              <a:gd name="T3" fmla="*/ 2147483646 h 545"/>
              <a:gd name="T4" fmla="*/ 2147483646 w 1452"/>
              <a:gd name="T5" fmla="*/ 2147483646 h 545"/>
              <a:gd name="T6" fmla="*/ 2147483646 w 1452"/>
              <a:gd name="T7" fmla="*/ 2147483646 h 545"/>
              <a:gd name="T8" fmla="*/ 2147483646 w 1452"/>
              <a:gd name="T9" fmla="*/ 2147483646 h 545"/>
              <a:gd name="T10" fmla="*/ 2147483646 w 1452"/>
              <a:gd name="T11" fmla="*/ 2147483646 h 545"/>
              <a:gd name="T12" fmla="*/ 2147483646 w 1452"/>
              <a:gd name="T13" fmla="*/ 2147483646 h 545"/>
              <a:gd name="T14" fmla="*/ 2147483646 w 1452"/>
              <a:gd name="T15" fmla="*/ 2147483646 h 545"/>
              <a:gd name="T16" fmla="*/ 0 60000 65536"/>
              <a:gd name="T17" fmla="*/ 0 60000 65536"/>
              <a:gd name="T18" fmla="*/ 0 60000 65536"/>
              <a:gd name="T19" fmla="*/ 0 60000 65536"/>
              <a:gd name="T20" fmla="*/ 0 60000 65536"/>
              <a:gd name="T21" fmla="*/ 0 60000 65536"/>
              <a:gd name="T22" fmla="*/ 0 60000 65536"/>
              <a:gd name="T23" fmla="*/ 0 60000 65536"/>
              <a:gd name="T24" fmla="*/ 0 w 1452"/>
              <a:gd name="T25" fmla="*/ 0 h 545"/>
              <a:gd name="T26" fmla="*/ 1452 w 1452"/>
              <a:gd name="T27" fmla="*/ 545 h 5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52" h="545">
                <a:moveTo>
                  <a:pt x="0" y="545"/>
                </a:moveTo>
                <a:cubicBezTo>
                  <a:pt x="125" y="484"/>
                  <a:pt x="250" y="424"/>
                  <a:pt x="318" y="363"/>
                </a:cubicBezTo>
                <a:cubicBezTo>
                  <a:pt x="386" y="302"/>
                  <a:pt x="366" y="235"/>
                  <a:pt x="408" y="182"/>
                </a:cubicBezTo>
                <a:cubicBezTo>
                  <a:pt x="450" y="129"/>
                  <a:pt x="491" y="73"/>
                  <a:pt x="567" y="46"/>
                </a:cubicBezTo>
                <a:cubicBezTo>
                  <a:pt x="643" y="19"/>
                  <a:pt x="790" y="0"/>
                  <a:pt x="862" y="23"/>
                </a:cubicBezTo>
                <a:cubicBezTo>
                  <a:pt x="934" y="46"/>
                  <a:pt x="919" y="106"/>
                  <a:pt x="998" y="182"/>
                </a:cubicBezTo>
                <a:cubicBezTo>
                  <a:pt x="1077" y="258"/>
                  <a:pt x="1262" y="428"/>
                  <a:pt x="1338" y="477"/>
                </a:cubicBezTo>
                <a:cubicBezTo>
                  <a:pt x="1414" y="526"/>
                  <a:pt x="1429" y="477"/>
                  <a:pt x="1452" y="477"/>
                </a:cubicBezTo>
              </a:path>
            </a:pathLst>
          </a:cu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sz="3200" b="1">
              <a:solidFill>
                <a:srgbClr val="000000"/>
              </a:solidFill>
              <a:latin typeface="Arial" panose="020B0604020202020204" pitchFamily="34" charset="0"/>
              <a:ea typeface="楷体_GB2312" pitchFamily="49" charset="-122"/>
            </a:endParaRPr>
          </a:p>
        </p:txBody>
      </p:sp>
      <p:sp>
        <p:nvSpPr>
          <p:cNvPr id="69" name="Text Box 23"/>
          <p:cNvSpPr txBox="1">
            <a:spLocks noChangeArrowheads="1"/>
          </p:cNvSpPr>
          <p:nvPr/>
        </p:nvSpPr>
        <p:spPr bwMode="auto">
          <a:xfrm>
            <a:off x="265873" y="1890094"/>
            <a:ext cx="86374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2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a:t>
            </a: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数字量</a:t>
            </a:r>
            <a:r>
              <a:rPr kumimoji="0" lang="en-US" altLang="zh-CN"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D7</a:t>
            </a: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D0</a:t>
            </a: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）转换为模拟量</a:t>
            </a:r>
            <a:r>
              <a:rPr kumimoji="0" lang="en-US" altLang="zh-CN" sz="220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Vout</a:t>
            </a: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的器件称之为</a:t>
            </a:r>
            <a:r>
              <a:rPr kumimoji="0" lang="en-US" altLang="zh-CN"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a:t>
            </a:r>
            <a:r>
              <a:rPr kumimoji="0" lang="zh-CN" altLang="en-US" sz="22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转换器。</a:t>
            </a:r>
          </a:p>
        </p:txBody>
      </p:sp>
      <p:sp>
        <p:nvSpPr>
          <p:cNvPr id="70" name="Rectangle 24"/>
          <p:cNvSpPr>
            <a:spLocks noChangeArrowheads="1"/>
          </p:cNvSpPr>
          <p:nvPr/>
        </p:nvSpPr>
        <p:spPr bwMode="auto">
          <a:xfrm>
            <a:off x="2604060" y="304856"/>
            <a:ext cx="957262" cy="1385887"/>
          </a:xfrm>
          <a:prstGeom prst="rect">
            <a:avLst/>
          </a:prstGeom>
          <a:gradFill rotWithShape="1">
            <a:gsLst>
              <a:gs pos="0">
                <a:srgbClr val="CC3300"/>
              </a:gs>
              <a:gs pos="100000">
                <a:srgbClr val="BBE0E3"/>
              </a:gs>
            </a:gsLst>
            <a:lin ang="0" scaled="1"/>
          </a:gradFill>
          <a:ln w="25400">
            <a:solidFill>
              <a:srgbClr val="000000"/>
            </a:solidFill>
            <a:miter lim="800000"/>
            <a:headEnd/>
            <a:tailEnd/>
          </a:ln>
        </p:spPr>
        <p:txBody>
          <a:bodyPr wrap="none" lIns="0" tIns="10800" rIns="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D/A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转换器</a:t>
            </a:r>
          </a:p>
        </p:txBody>
      </p:sp>
      <p:sp>
        <p:nvSpPr>
          <p:cNvPr id="28" name="内容占位符 1"/>
          <p:cNvSpPr txBox="1">
            <a:spLocks/>
          </p:cNvSpPr>
          <p:nvPr/>
        </p:nvSpPr>
        <p:spPr bwMode="auto">
          <a:xfrm>
            <a:off x="-239959" y="2329832"/>
            <a:ext cx="1887562" cy="50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defTabSz="914400" rtl="0" eaLnBrk="0" fontAlgn="base" latinLnBrk="0" hangingPunct="0">
              <a:lnSpc>
                <a:spcPct val="100000"/>
              </a:lnSpc>
              <a:spcBef>
                <a:spcPts val="0"/>
              </a:spcBef>
              <a:spcAft>
                <a:spcPct val="0"/>
              </a:spcAft>
              <a:buClrTx/>
              <a:buSzTx/>
              <a:buFontTx/>
              <a:buNone/>
              <a:tabLst/>
              <a:defRPr/>
            </a:pPr>
            <a:r>
              <a:rPr kumimoji="0" lang="en-US" altLang="zh-CN" sz="2800" b="0" i="0" u="none" strike="noStrike" kern="120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    1. </a:t>
            </a:r>
            <a:r>
              <a:rPr lang="zh-CN" altLang="en-US" sz="2800" b="0" noProof="0"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分类</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457200" algn="just" defTabSz="914400" rtl="0" eaLnBrk="0" fontAlgn="base" latinLnBrk="0" hangingPunct="0">
              <a:lnSpc>
                <a:spcPct val="100000"/>
              </a:lnSpc>
              <a:spcBef>
                <a:spcPts val="600"/>
              </a:spcBef>
              <a:spcAft>
                <a:spcPct val="0"/>
              </a:spcAft>
              <a:buClrTx/>
              <a:buSzTx/>
              <a:buFontTx/>
              <a:buAutoNum type="circleNumDbPlain"/>
              <a:tabLst/>
              <a:defRPr/>
            </a:pPr>
            <a:endPar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矩形 28"/>
          <p:cNvSpPr/>
          <p:nvPr/>
        </p:nvSpPr>
        <p:spPr>
          <a:xfrm>
            <a:off x="328594" y="2898156"/>
            <a:ext cx="8815406" cy="3108543"/>
          </a:xfrm>
          <a:prstGeom prst="rect">
            <a:avLst/>
          </a:prstGeom>
        </p:spPr>
        <p:txBody>
          <a:bodyPr wrap="square">
            <a:spAutoFit/>
          </a:bodyPr>
          <a:lstStyle/>
          <a:p>
            <a:pPr lvl="0" indent="457200" algn="just" eaLnBrk="0" fontAlgn="base" hangingPunct="0">
              <a:spcBef>
                <a:spcPts val="600"/>
              </a:spcBef>
              <a:spcAft>
                <a:spcPct val="0"/>
              </a:spcAft>
              <a:buFontTx/>
              <a:buAutoNum type="circleNumDbPlain"/>
              <a:defRPr/>
            </a:pPr>
            <a:r>
              <a:rPr lang="zh-CN" altLang="en-US" sz="2200" dirty="0">
                <a:solidFill>
                  <a:srgbClr val="000000"/>
                </a:solidFill>
                <a:latin typeface="微软雅黑" panose="020B0503020204020204" pitchFamily="34" charset="-122"/>
                <a:ea typeface="微软雅黑" panose="020B0503020204020204" pitchFamily="34" charset="-122"/>
              </a:rPr>
              <a:t>从数码</a:t>
            </a:r>
            <a:r>
              <a:rPr lang="zh-CN" altLang="en-US" sz="2200" dirty="0">
                <a:solidFill>
                  <a:srgbClr val="0000FF"/>
                </a:solidFill>
                <a:latin typeface="微软雅黑" panose="020B0503020204020204" pitchFamily="34" charset="-122"/>
                <a:ea typeface="微软雅黑" panose="020B0503020204020204" pitchFamily="34" charset="-122"/>
              </a:rPr>
              <a:t>位数</a:t>
            </a:r>
            <a:r>
              <a:rPr lang="zh-CN" altLang="en-US" sz="2200" dirty="0">
                <a:solidFill>
                  <a:srgbClr val="000000"/>
                </a:solidFill>
                <a:latin typeface="微软雅黑" panose="020B0503020204020204" pitchFamily="34" charset="-122"/>
                <a:ea typeface="微软雅黑" panose="020B0503020204020204" pitchFamily="34" charset="-122"/>
              </a:rPr>
              <a:t>上看，有</a:t>
            </a:r>
            <a:r>
              <a:rPr lang="en-US" altLang="zh-CN" sz="2200" dirty="0">
                <a:solidFill>
                  <a:srgbClr val="000000"/>
                </a:solidFill>
                <a:latin typeface="微软雅黑" panose="020B0503020204020204" pitchFamily="34" charset="-122"/>
                <a:ea typeface="微软雅黑" panose="020B0503020204020204" pitchFamily="34" charset="-122"/>
              </a:rPr>
              <a:t>8</a:t>
            </a:r>
            <a:r>
              <a:rPr lang="zh-CN" altLang="en-US" sz="2200" dirty="0">
                <a:solidFill>
                  <a:srgbClr val="000000"/>
                </a:solidFill>
                <a:latin typeface="微软雅黑" panose="020B0503020204020204" pitchFamily="34" charset="-122"/>
                <a:ea typeface="微软雅黑" panose="020B0503020204020204" pitchFamily="34" charset="-122"/>
              </a:rPr>
              <a:t>位、</a:t>
            </a:r>
            <a:r>
              <a:rPr lang="en-US" altLang="zh-CN" sz="2200" dirty="0">
                <a:solidFill>
                  <a:srgbClr val="000000"/>
                </a:solidFill>
                <a:latin typeface="微软雅黑" panose="020B0503020204020204" pitchFamily="34" charset="-122"/>
                <a:ea typeface="微软雅黑" panose="020B0503020204020204" pitchFamily="34" charset="-122"/>
              </a:rPr>
              <a:t>10</a:t>
            </a:r>
            <a:r>
              <a:rPr lang="zh-CN" altLang="en-US" sz="2200" dirty="0">
                <a:solidFill>
                  <a:srgbClr val="000000"/>
                </a:solidFill>
                <a:latin typeface="微软雅黑" panose="020B0503020204020204" pitchFamily="34" charset="-122"/>
                <a:ea typeface="微软雅黑" panose="020B0503020204020204" pitchFamily="34" charset="-122"/>
              </a:rPr>
              <a:t>位、</a:t>
            </a:r>
            <a:r>
              <a:rPr lang="en-US" altLang="zh-CN" sz="2200" dirty="0">
                <a:solidFill>
                  <a:srgbClr val="000000"/>
                </a:solidFill>
                <a:latin typeface="微软雅黑" panose="020B0503020204020204" pitchFamily="34" charset="-122"/>
                <a:ea typeface="微软雅黑" panose="020B0503020204020204" pitchFamily="34" charset="-122"/>
              </a:rPr>
              <a:t>12</a:t>
            </a:r>
            <a:r>
              <a:rPr lang="zh-CN" altLang="en-US" sz="2200" dirty="0">
                <a:solidFill>
                  <a:srgbClr val="000000"/>
                </a:solidFill>
                <a:latin typeface="微软雅黑" panose="020B0503020204020204" pitchFamily="34" charset="-122"/>
                <a:ea typeface="微软雅黑" panose="020B0503020204020204" pitchFamily="34" charset="-122"/>
              </a:rPr>
              <a:t>位、</a:t>
            </a:r>
            <a:r>
              <a:rPr lang="en-US" altLang="zh-CN" sz="2200" dirty="0">
                <a:solidFill>
                  <a:srgbClr val="000000"/>
                </a:solidFill>
                <a:latin typeface="微软雅黑" panose="020B0503020204020204" pitchFamily="34" charset="-122"/>
                <a:ea typeface="微软雅黑" panose="020B0503020204020204" pitchFamily="34" charset="-122"/>
              </a:rPr>
              <a:t>16</a:t>
            </a:r>
            <a:r>
              <a:rPr lang="zh-CN" altLang="en-US" sz="2200" dirty="0">
                <a:solidFill>
                  <a:srgbClr val="000000"/>
                </a:solidFill>
                <a:latin typeface="微软雅黑" panose="020B0503020204020204" pitchFamily="34" charset="-122"/>
                <a:ea typeface="微软雅黑" panose="020B0503020204020204" pitchFamily="34" charset="-122"/>
              </a:rPr>
              <a:t>位。</a:t>
            </a:r>
          </a:p>
          <a:p>
            <a:pPr lvl="0" indent="457200" algn="just" eaLnBrk="0" fontAlgn="base" hangingPunct="0">
              <a:spcBef>
                <a:spcPts val="600"/>
              </a:spcBef>
              <a:spcAft>
                <a:spcPct val="0"/>
              </a:spcAft>
              <a:buFontTx/>
              <a:buAutoNum type="circleNumDbPlain"/>
              <a:defRPr/>
            </a:pPr>
            <a:r>
              <a:rPr lang="zh-CN" altLang="en-US" sz="2200" dirty="0">
                <a:solidFill>
                  <a:srgbClr val="000000"/>
                </a:solidFill>
                <a:latin typeface="微软雅黑" panose="020B0503020204020204" pitchFamily="34" charset="-122"/>
                <a:ea typeface="微软雅黑" panose="020B0503020204020204" pitchFamily="34" charset="-122"/>
              </a:rPr>
              <a:t>在</a:t>
            </a:r>
            <a:r>
              <a:rPr lang="zh-CN" altLang="en-US" sz="2200" dirty="0">
                <a:solidFill>
                  <a:srgbClr val="0000FF"/>
                </a:solidFill>
                <a:latin typeface="微软雅黑" panose="020B0503020204020204" pitchFamily="34" charset="-122"/>
                <a:ea typeface="微软雅黑" panose="020B0503020204020204" pitchFamily="34" charset="-122"/>
              </a:rPr>
              <a:t>输出形式</a:t>
            </a:r>
            <a:r>
              <a:rPr lang="zh-CN" altLang="en-US" sz="2200" dirty="0">
                <a:solidFill>
                  <a:srgbClr val="000000"/>
                </a:solidFill>
                <a:latin typeface="微软雅黑" panose="020B0503020204020204" pitchFamily="34" charset="-122"/>
                <a:ea typeface="微软雅黑" panose="020B0503020204020204" pitchFamily="34" charset="-122"/>
              </a:rPr>
              <a:t>上，有：电压输出型和电流输出型</a:t>
            </a:r>
            <a:r>
              <a:rPr lang="zh-CN" altLang="en-US" sz="2200" dirty="0" smtClean="0">
                <a:solidFill>
                  <a:srgbClr val="000000"/>
                </a:solidFill>
                <a:latin typeface="微软雅黑" panose="020B0503020204020204" pitchFamily="34" charset="-122"/>
                <a:ea typeface="微软雅黑" panose="020B0503020204020204" pitchFamily="34" charset="-122"/>
              </a:rPr>
              <a:t>。</a:t>
            </a:r>
          </a:p>
          <a:p>
            <a:pPr lvl="0" indent="457200" algn="just" eaLnBrk="0" fontAlgn="base" hangingPunct="0">
              <a:spcBef>
                <a:spcPts val="600"/>
              </a:spcBef>
              <a:spcAft>
                <a:spcPct val="0"/>
              </a:spcAft>
              <a:buFontTx/>
              <a:buAutoNum type="circleNumDbPlain"/>
              <a:defRPr/>
            </a:pPr>
            <a:r>
              <a:rPr lang="zh-CN" altLang="en-US" sz="2200" dirty="0" smtClean="0">
                <a:solidFill>
                  <a:srgbClr val="000000"/>
                </a:solidFill>
                <a:latin typeface="微软雅黑" panose="020B0503020204020204" pitchFamily="34" charset="-122"/>
                <a:ea typeface="微软雅黑" panose="020B0503020204020204" pitchFamily="34" charset="-122"/>
              </a:rPr>
              <a:t>按输入是否含有锁存器分为：内部</a:t>
            </a:r>
            <a:r>
              <a:rPr lang="zh-CN" altLang="en-US" sz="2200" dirty="0" smtClean="0">
                <a:solidFill>
                  <a:srgbClr val="0000FF"/>
                </a:solidFill>
                <a:latin typeface="微软雅黑" panose="020B0503020204020204" pitchFamily="34" charset="-122"/>
                <a:ea typeface="微软雅黑" panose="020B0503020204020204" pitchFamily="34" charset="-122"/>
              </a:rPr>
              <a:t>无</a:t>
            </a:r>
            <a:r>
              <a:rPr lang="zh-CN" altLang="en-US" sz="2200" dirty="0" smtClean="0">
                <a:solidFill>
                  <a:srgbClr val="000000"/>
                </a:solidFill>
                <a:latin typeface="微软雅黑" panose="020B0503020204020204" pitchFamily="34" charset="-122"/>
                <a:ea typeface="微软雅黑" panose="020B0503020204020204" pitchFamily="34" charset="-122"/>
              </a:rPr>
              <a:t>锁存器和内部</a:t>
            </a:r>
            <a:r>
              <a:rPr lang="zh-CN" altLang="en-US" sz="2200" dirty="0" smtClean="0">
                <a:solidFill>
                  <a:srgbClr val="0000FF"/>
                </a:solidFill>
                <a:latin typeface="微软雅黑" panose="020B0503020204020204" pitchFamily="34" charset="-122"/>
                <a:ea typeface="微软雅黑" panose="020B0503020204020204" pitchFamily="34" charset="-122"/>
              </a:rPr>
              <a:t>有</a:t>
            </a:r>
            <a:r>
              <a:rPr lang="zh-CN" altLang="en-US" sz="2200" dirty="0" smtClean="0">
                <a:solidFill>
                  <a:srgbClr val="000000"/>
                </a:solidFill>
                <a:latin typeface="微软雅黑" panose="020B0503020204020204" pitchFamily="34" charset="-122"/>
                <a:ea typeface="微软雅黑" panose="020B0503020204020204" pitchFamily="34" charset="-122"/>
              </a:rPr>
              <a:t>锁存器形式。</a:t>
            </a:r>
          </a:p>
          <a:p>
            <a:pPr lvl="0" indent="457200" algn="just" eaLnBrk="0" fontAlgn="base" hangingPunct="0">
              <a:spcBef>
                <a:spcPts val="600"/>
              </a:spcBef>
              <a:spcAft>
                <a:spcPct val="0"/>
              </a:spcAft>
              <a:buFontTx/>
              <a:buAutoNum type="circleNumDbPlain"/>
              <a:defRPr/>
            </a:pPr>
            <a:r>
              <a:rPr lang="zh-CN" altLang="en-US" sz="2200" dirty="0" smtClean="0">
                <a:solidFill>
                  <a:srgbClr val="000000"/>
                </a:solidFill>
                <a:latin typeface="微软雅黑" panose="020B0503020204020204" pitchFamily="34" charset="-122"/>
                <a:ea typeface="微软雅黑" panose="020B0503020204020204" pitchFamily="34" charset="-122"/>
              </a:rPr>
              <a:t>按</a:t>
            </a:r>
            <a:r>
              <a:rPr lang="zh-CN" altLang="en-US" sz="2200" dirty="0">
                <a:solidFill>
                  <a:srgbClr val="000000"/>
                </a:solidFill>
                <a:latin typeface="微软雅黑" panose="020B0503020204020204" pitchFamily="34" charset="-122"/>
                <a:ea typeface="微软雅黑" panose="020B0503020204020204" pitchFamily="34" charset="-122"/>
              </a:rPr>
              <a:t>数字量的输入形式分为：</a:t>
            </a:r>
            <a:r>
              <a:rPr lang="zh-CN" altLang="en-US" sz="2200" dirty="0">
                <a:solidFill>
                  <a:srgbClr val="0000FF"/>
                </a:solidFill>
                <a:latin typeface="微软雅黑" panose="020B0503020204020204" pitchFamily="34" charset="-122"/>
                <a:ea typeface="微软雅黑" panose="020B0503020204020204" pitchFamily="34" charset="-122"/>
              </a:rPr>
              <a:t>并行</a:t>
            </a:r>
            <a:r>
              <a:rPr lang="zh-CN" altLang="en-US" sz="2200" dirty="0">
                <a:solidFill>
                  <a:srgbClr val="000000"/>
                </a:solidFill>
                <a:latin typeface="微软雅黑" panose="020B0503020204020204" pitchFamily="34" charset="-122"/>
                <a:ea typeface="微软雅黑" panose="020B0503020204020204" pitchFamily="34" charset="-122"/>
              </a:rPr>
              <a:t>总线</a:t>
            </a:r>
            <a:r>
              <a:rPr lang="en-US" altLang="zh-CN" sz="2200" dirty="0">
                <a:solidFill>
                  <a:srgbClr val="000000"/>
                </a:solidFill>
                <a:latin typeface="微软雅黑" panose="020B0503020204020204" pitchFamily="34" charset="-122"/>
                <a:ea typeface="微软雅黑" panose="020B0503020204020204" pitchFamily="34" charset="-122"/>
              </a:rPr>
              <a:t>D/A</a:t>
            </a:r>
            <a:r>
              <a:rPr lang="zh-CN" altLang="en-US" sz="2200" dirty="0">
                <a:solidFill>
                  <a:srgbClr val="000000"/>
                </a:solidFill>
                <a:latin typeface="微软雅黑" panose="020B0503020204020204" pitchFamily="34" charset="-122"/>
                <a:ea typeface="微软雅黑" panose="020B0503020204020204" pitchFamily="34" charset="-122"/>
              </a:rPr>
              <a:t>转换器和</a:t>
            </a:r>
            <a:r>
              <a:rPr lang="zh-CN" altLang="en-US" sz="2200" dirty="0">
                <a:solidFill>
                  <a:srgbClr val="0000FF"/>
                </a:solidFill>
                <a:latin typeface="微软雅黑" panose="020B0503020204020204" pitchFamily="34" charset="-122"/>
                <a:ea typeface="微软雅黑" panose="020B0503020204020204" pitchFamily="34" charset="-122"/>
              </a:rPr>
              <a:t>串行</a:t>
            </a:r>
            <a:r>
              <a:rPr lang="zh-CN" altLang="en-US" sz="2200" dirty="0">
                <a:solidFill>
                  <a:srgbClr val="000000"/>
                </a:solidFill>
                <a:latin typeface="微软雅黑" panose="020B0503020204020204" pitchFamily="34" charset="-122"/>
                <a:ea typeface="微软雅黑" panose="020B0503020204020204" pitchFamily="34" charset="-122"/>
              </a:rPr>
              <a:t>总线</a:t>
            </a:r>
            <a:r>
              <a:rPr lang="en-US" altLang="zh-CN" sz="2200" dirty="0">
                <a:solidFill>
                  <a:srgbClr val="000000"/>
                </a:solidFill>
                <a:latin typeface="微软雅黑" panose="020B0503020204020204" pitchFamily="34" charset="-122"/>
                <a:ea typeface="微软雅黑" panose="020B0503020204020204" pitchFamily="34" charset="-122"/>
              </a:rPr>
              <a:t>D/A</a:t>
            </a:r>
            <a:r>
              <a:rPr lang="zh-CN" altLang="en-US" sz="2200" dirty="0">
                <a:solidFill>
                  <a:srgbClr val="000000"/>
                </a:solidFill>
                <a:latin typeface="微软雅黑" panose="020B0503020204020204" pitchFamily="34" charset="-122"/>
                <a:ea typeface="微软雅黑" panose="020B0503020204020204" pitchFamily="34" charset="-122"/>
              </a:rPr>
              <a:t>转换器。</a:t>
            </a:r>
          </a:p>
          <a:p>
            <a:pPr lvl="0" indent="457200" algn="just" eaLnBrk="0" fontAlgn="base" hangingPunct="0">
              <a:spcBef>
                <a:spcPts val="600"/>
              </a:spcBef>
              <a:spcAft>
                <a:spcPct val="0"/>
              </a:spcAft>
              <a:buFontTx/>
              <a:buAutoNum type="circleNumDbPlain"/>
              <a:defRPr/>
            </a:pPr>
            <a:r>
              <a:rPr lang="zh-CN" altLang="en-US" sz="2200" dirty="0">
                <a:solidFill>
                  <a:srgbClr val="000000"/>
                </a:solidFill>
                <a:latin typeface="微软雅黑" panose="020B0503020204020204" pitchFamily="34" charset="-122"/>
                <a:ea typeface="微软雅黑" panose="020B0503020204020204" pitchFamily="34" charset="-122"/>
              </a:rPr>
              <a:t>按</a:t>
            </a:r>
            <a:r>
              <a:rPr lang="zh-CN" altLang="en-US" sz="2200" dirty="0">
                <a:solidFill>
                  <a:srgbClr val="0000FF"/>
                </a:solidFill>
                <a:latin typeface="微软雅黑" panose="020B0503020204020204" pitchFamily="34" charset="-122"/>
                <a:ea typeface="微软雅黑" panose="020B0503020204020204" pitchFamily="34" charset="-122"/>
              </a:rPr>
              <a:t>转换时间</a:t>
            </a:r>
            <a:r>
              <a:rPr lang="zh-CN" altLang="en-US" sz="2200" dirty="0">
                <a:solidFill>
                  <a:srgbClr val="000000"/>
                </a:solidFill>
                <a:latin typeface="微软雅黑" panose="020B0503020204020204" pitchFamily="34" charset="-122"/>
                <a:ea typeface="微软雅黑" panose="020B0503020204020204" pitchFamily="34" charset="-122"/>
              </a:rPr>
              <a:t>分为：</a:t>
            </a:r>
            <a:r>
              <a:rPr lang="zh-CN" altLang="en-US" sz="2200" dirty="0">
                <a:solidFill>
                  <a:srgbClr val="0000FF"/>
                </a:solidFill>
                <a:latin typeface="微软雅黑" panose="020B0503020204020204" pitchFamily="34" charset="-122"/>
                <a:ea typeface="微软雅黑" panose="020B0503020204020204" pitchFamily="34" charset="-122"/>
              </a:rPr>
              <a:t>超高速</a:t>
            </a:r>
            <a:r>
              <a:rPr lang="en-US" altLang="zh-CN" sz="2200" dirty="0">
                <a:solidFill>
                  <a:srgbClr val="000000"/>
                </a:solidFill>
                <a:latin typeface="微软雅黑" panose="020B0503020204020204" pitchFamily="34" charset="-122"/>
                <a:ea typeface="微软雅黑" panose="020B0503020204020204" pitchFamily="34" charset="-122"/>
              </a:rPr>
              <a:t>DAC</a:t>
            </a:r>
            <a:r>
              <a:rPr lang="zh-CN" altLang="en-US" sz="2200" dirty="0">
                <a:solidFill>
                  <a:srgbClr val="000000"/>
                </a:solidFill>
                <a:latin typeface="微软雅黑" panose="020B0503020204020204" pitchFamily="34" charset="-122"/>
                <a:ea typeface="微软雅黑" panose="020B0503020204020204" pitchFamily="34" charset="-122"/>
              </a:rPr>
              <a:t>（转换时间＜</a:t>
            </a:r>
            <a:r>
              <a:rPr lang="en-US" altLang="zh-CN" sz="2200" dirty="0">
                <a:solidFill>
                  <a:srgbClr val="000000"/>
                </a:solidFill>
                <a:latin typeface="微软雅黑" panose="020B0503020204020204" pitchFamily="34" charset="-122"/>
                <a:ea typeface="微软雅黑" panose="020B0503020204020204" pitchFamily="34" charset="-122"/>
              </a:rPr>
              <a:t>100ns</a:t>
            </a:r>
            <a:r>
              <a:rPr lang="zh-CN" altLang="en-US" sz="2200" dirty="0">
                <a:solidFill>
                  <a:srgbClr val="000000"/>
                </a:solidFill>
                <a:latin typeface="微软雅黑" panose="020B0503020204020204" pitchFamily="34" charset="-122"/>
                <a:ea typeface="微软雅黑" panose="020B0503020204020204" pitchFamily="34" charset="-122"/>
              </a:rPr>
              <a:t>）、</a:t>
            </a:r>
            <a:r>
              <a:rPr lang="zh-CN" altLang="en-US" sz="2200" dirty="0">
                <a:solidFill>
                  <a:srgbClr val="0000FF"/>
                </a:solidFill>
                <a:latin typeface="微软雅黑" panose="020B0503020204020204" pitchFamily="34" charset="-122"/>
                <a:ea typeface="微软雅黑" panose="020B0503020204020204" pitchFamily="34" charset="-122"/>
              </a:rPr>
              <a:t>高速</a:t>
            </a:r>
            <a:r>
              <a:rPr lang="en-US" altLang="zh-CN" sz="2200" dirty="0">
                <a:solidFill>
                  <a:srgbClr val="000000"/>
                </a:solidFill>
                <a:latin typeface="微软雅黑" panose="020B0503020204020204" pitchFamily="34" charset="-122"/>
                <a:ea typeface="微软雅黑" panose="020B0503020204020204" pitchFamily="34" charset="-122"/>
              </a:rPr>
              <a:t>DAC</a:t>
            </a:r>
            <a:r>
              <a:rPr lang="zh-CN" altLang="en-US" sz="2200" dirty="0">
                <a:solidFill>
                  <a:srgbClr val="000000"/>
                </a:solidFill>
                <a:latin typeface="微软雅黑" panose="020B0503020204020204" pitchFamily="34" charset="-122"/>
                <a:ea typeface="微软雅黑" panose="020B0503020204020204" pitchFamily="34" charset="-122"/>
              </a:rPr>
              <a:t>（介于</a:t>
            </a:r>
            <a:r>
              <a:rPr lang="en-US" altLang="zh-CN" sz="2200" dirty="0">
                <a:solidFill>
                  <a:srgbClr val="000000"/>
                </a:solidFill>
                <a:latin typeface="微软雅黑" panose="020B0503020204020204" pitchFamily="34" charset="-122"/>
                <a:ea typeface="微软雅黑" panose="020B0503020204020204" pitchFamily="34" charset="-122"/>
              </a:rPr>
              <a:t>100ns</a:t>
            </a:r>
            <a:r>
              <a:rPr lang="zh-CN" altLang="en-US" sz="2200" dirty="0">
                <a:solidFill>
                  <a:srgbClr val="000000"/>
                </a:solidFill>
                <a:latin typeface="微软雅黑" panose="020B0503020204020204" pitchFamily="34" charset="-122"/>
                <a:ea typeface="微软雅黑" panose="020B0503020204020204" pitchFamily="34" charset="-122"/>
              </a:rPr>
              <a:t>～</a:t>
            </a:r>
            <a:r>
              <a:rPr lang="en-US" altLang="zh-CN" sz="2200" dirty="0">
                <a:solidFill>
                  <a:srgbClr val="000000"/>
                </a:solidFill>
                <a:latin typeface="微软雅黑" panose="020B0503020204020204" pitchFamily="34" charset="-122"/>
                <a:ea typeface="微软雅黑" panose="020B0503020204020204" pitchFamily="34" charset="-122"/>
              </a:rPr>
              <a:t>10μs</a:t>
            </a:r>
            <a:r>
              <a:rPr lang="zh-CN" altLang="en-US" sz="2200" dirty="0">
                <a:solidFill>
                  <a:srgbClr val="000000"/>
                </a:solidFill>
                <a:latin typeface="微软雅黑" panose="020B0503020204020204" pitchFamily="34" charset="-122"/>
                <a:ea typeface="微软雅黑" panose="020B0503020204020204" pitchFamily="34" charset="-122"/>
              </a:rPr>
              <a:t>之间）、</a:t>
            </a:r>
            <a:r>
              <a:rPr lang="zh-CN" altLang="en-US" sz="2200" dirty="0">
                <a:solidFill>
                  <a:srgbClr val="0000FF"/>
                </a:solidFill>
                <a:latin typeface="微软雅黑" panose="020B0503020204020204" pitchFamily="34" charset="-122"/>
                <a:ea typeface="微软雅黑" panose="020B0503020204020204" pitchFamily="34" charset="-122"/>
              </a:rPr>
              <a:t>中速</a:t>
            </a:r>
            <a:r>
              <a:rPr lang="en-US" altLang="zh-CN" sz="2200" dirty="0">
                <a:solidFill>
                  <a:srgbClr val="000000"/>
                </a:solidFill>
                <a:latin typeface="微软雅黑" panose="020B0503020204020204" pitchFamily="34" charset="-122"/>
                <a:ea typeface="微软雅黑" panose="020B0503020204020204" pitchFamily="34" charset="-122"/>
              </a:rPr>
              <a:t>DAC</a:t>
            </a:r>
            <a:r>
              <a:rPr lang="zh-CN" altLang="en-US" sz="2200" dirty="0">
                <a:solidFill>
                  <a:srgbClr val="000000"/>
                </a:solidFill>
                <a:latin typeface="微软雅黑" panose="020B0503020204020204" pitchFamily="34" charset="-122"/>
                <a:ea typeface="微软雅黑" panose="020B0503020204020204" pitchFamily="34" charset="-122"/>
              </a:rPr>
              <a:t>（介于</a:t>
            </a:r>
            <a:r>
              <a:rPr lang="en-US" altLang="zh-CN" sz="2200" dirty="0">
                <a:solidFill>
                  <a:srgbClr val="000000"/>
                </a:solidFill>
                <a:latin typeface="微软雅黑" panose="020B0503020204020204" pitchFamily="34" charset="-122"/>
                <a:ea typeface="微软雅黑" panose="020B0503020204020204" pitchFamily="34" charset="-122"/>
              </a:rPr>
              <a:t>10μs</a:t>
            </a:r>
            <a:r>
              <a:rPr lang="zh-CN" altLang="en-US" sz="2200" dirty="0">
                <a:solidFill>
                  <a:srgbClr val="000000"/>
                </a:solidFill>
                <a:latin typeface="微软雅黑" panose="020B0503020204020204" pitchFamily="34" charset="-122"/>
                <a:ea typeface="微软雅黑" panose="020B0503020204020204" pitchFamily="34" charset="-122"/>
              </a:rPr>
              <a:t>～</a:t>
            </a:r>
            <a:r>
              <a:rPr lang="en-US" altLang="zh-CN" sz="2200" dirty="0">
                <a:solidFill>
                  <a:srgbClr val="000000"/>
                </a:solidFill>
                <a:latin typeface="微软雅黑" panose="020B0503020204020204" pitchFamily="34" charset="-122"/>
                <a:ea typeface="微软雅黑" panose="020B0503020204020204" pitchFamily="34" charset="-122"/>
              </a:rPr>
              <a:t>100μs</a:t>
            </a:r>
            <a:r>
              <a:rPr lang="zh-CN" altLang="en-US" sz="2200" dirty="0">
                <a:solidFill>
                  <a:srgbClr val="000000"/>
                </a:solidFill>
                <a:latin typeface="微软雅黑" panose="020B0503020204020204" pitchFamily="34" charset="-122"/>
                <a:ea typeface="微软雅黑" panose="020B0503020204020204" pitchFamily="34" charset="-122"/>
              </a:rPr>
              <a:t>之间）、</a:t>
            </a:r>
            <a:r>
              <a:rPr lang="zh-CN" altLang="en-US" sz="2200" dirty="0">
                <a:solidFill>
                  <a:srgbClr val="0000FF"/>
                </a:solidFill>
                <a:latin typeface="微软雅黑" panose="020B0503020204020204" pitchFamily="34" charset="-122"/>
                <a:ea typeface="微软雅黑" panose="020B0503020204020204" pitchFamily="34" charset="-122"/>
              </a:rPr>
              <a:t>低速</a:t>
            </a:r>
            <a:r>
              <a:rPr lang="en-US" altLang="zh-CN" sz="2200" dirty="0">
                <a:solidFill>
                  <a:srgbClr val="000000"/>
                </a:solidFill>
                <a:latin typeface="微软雅黑" panose="020B0503020204020204" pitchFamily="34" charset="-122"/>
                <a:ea typeface="微软雅黑" panose="020B0503020204020204" pitchFamily="34" charset="-122"/>
              </a:rPr>
              <a:t>DAC</a:t>
            </a:r>
            <a:r>
              <a:rPr lang="zh-CN" altLang="en-US" sz="2200" dirty="0">
                <a:solidFill>
                  <a:srgbClr val="000000"/>
                </a:solidFill>
                <a:latin typeface="微软雅黑" panose="020B0503020204020204" pitchFamily="34" charset="-122"/>
                <a:ea typeface="微软雅黑" panose="020B0503020204020204" pitchFamily="34" charset="-122"/>
              </a:rPr>
              <a:t>（＞</a:t>
            </a:r>
            <a:r>
              <a:rPr lang="en-US" altLang="zh-CN" sz="2200" dirty="0">
                <a:solidFill>
                  <a:srgbClr val="000000"/>
                </a:solidFill>
                <a:latin typeface="微软雅黑" panose="020B0503020204020204" pitchFamily="34" charset="-122"/>
                <a:ea typeface="微软雅黑" panose="020B0503020204020204" pitchFamily="34" charset="-122"/>
              </a:rPr>
              <a:t>100μs</a:t>
            </a:r>
            <a:r>
              <a:rPr lang="zh-CN" altLang="en-US" sz="2200" dirty="0">
                <a:solidFill>
                  <a:srgbClr val="000000"/>
                </a:solidFill>
                <a:latin typeface="微软雅黑" panose="020B0503020204020204" pitchFamily="34" charset="-122"/>
                <a:ea typeface="微软雅黑" panose="020B0503020204020204" pitchFamily="34" charset="-122"/>
              </a:rPr>
              <a:t>）等。</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30" name="矩形 29"/>
          <p:cNvSpPr/>
          <p:nvPr/>
        </p:nvSpPr>
        <p:spPr>
          <a:xfrm>
            <a:off x="306438" y="6113119"/>
            <a:ext cx="6272899" cy="461665"/>
          </a:xfrm>
          <a:prstGeom prst="rect">
            <a:avLst/>
          </a:prstGeom>
        </p:spPr>
        <p:txBody>
          <a:bodyPr wrap="square">
            <a:spAutoFit/>
          </a:bodyPr>
          <a:lstStyle/>
          <a:p>
            <a:pPr lvl="0" indent="457200" algn="just" eaLnBrk="0" fontAlgn="base" hangingPunct="0">
              <a:spcBef>
                <a:spcPts val="600"/>
              </a:spcBef>
              <a:spcAft>
                <a:spcPct val="0"/>
              </a:spcAft>
              <a:defRPr/>
            </a:pPr>
            <a:r>
              <a:rPr lang="zh-CN" altLang="en-US" sz="2400" dirty="0">
                <a:solidFill>
                  <a:srgbClr val="000000"/>
                </a:solidFill>
                <a:latin typeface="微软雅黑" panose="020B0503020204020204" pitchFamily="34" charset="-122"/>
                <a:ea typeface="微软雅黑" panose="020B0503020204020204" pitchFamily="34" charset="-122"/>
              </a:rPr>
              <a:t>不同形式的</a:t>
            </a:r>
            <a:r>
              <a:rPr lang="en-US" altLang="zh-CN" sz="2400" dirty="0">
                <a:solidFill>
                  <a:srgbClr val="000000"/>
                </a:solidFill>
                <a:latin typeface="微软雅黑" panose="020B0503020204020204" pitchFamily="34" charset="-122"/>
                <a:ea typeface="微软雅黑" panose="020B0503020204020204" pitchFamily="34" charset="-122"/>
              </a:rPr>
              <a:t>DAC</a:t>
            </a:r>
            <a:r>
              <a:rPr lang="zh-CN" altLang="en-US" sz="2400" dirty="0">
                <a:solidFill>
                  <a:srgbClr val="000000"/>
                </a:solidFill>
                <a:latin typeface="微软雅黑" panose="020B0503020204020204" pitchFamily="34" charset="-122"/>
                <a:ea typeface="微软雅黑" panose="020B0503020204020204" pitchFamily="34" charset="-122"/>
              </a:rPr>
              <a:t>与单片机接口有所不同。</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26403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txBox="1">
            <a:spLocks noChangeArrowheads="1"/>
          </p:cNvSpPr>
          <p:nvPr/>
        </p:nvSpPr>
        <p:spPr bwMode="auto">
          <a:xfrm>
            <a:off x="683568" y="476672"/>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2.  </a:t>
            </a:r>
            <a:r>
              <a:rPr kumimoji="0" lang="zh-CN" altLang="en-US" sz="2800" b="0"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八位</a:t>
            </a:r>
            <a:r>
              <a:rPr kumimoji="0" lang="zh-CN" altLang="en-US" sz="2800" b="0" i="0" u="none" strike="noStrike" kern="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并行</a:t>
            </a:r>
            <a:r>
              <a:rPr kumimoji="0" lang="en-US" altLang="zh-CN" sz="2800" b="0"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DAC</a:t>
            </a:r>
            <a:r>
              <a:rPr kumimoji="0" lang="zh-CN" altLang="en-US" sz="2800" b="0"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rPr>
              <a:t>与单片机接口</a:t>
            </a:r>
          </a:p>
        </p:txBody>
      </p:sp>
      <p:sp>
        <p:nvSpPr>
          <p:cNvPr id="3" name="内容占位符 1"/>
          <p:cNvSpPr txBox="1">
            <a:spLocks/>
          </p:cNvSpPr>
          <p:nvPr/>
        </p:nvSpPr>
        <p:spPr bwMode="auto">
          <a:xfrm>
            <a:off x="107950" y="1314447"/>
            <a:ext cx="9036050" cy="494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是美国国家半导体公司采用</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CMOS</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工艺生产的</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转换集成电路芯片。它具有与</a:t>
            </a:r>
            <a:r>
              <a:rPr kumimoji="0" lang="zh-CN" altLang="en-US" sz="24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微处理器连接简单、转换控制方便、价格低廉</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等特点，因而得到了广泛的应用。主要性能如下：</a:t>
            </a:r>
          </a:p>
          <a:p>
            <a:pPr marL="742950" marR="0" lvl="1" indent="0" algn="l" defTabSz="914400" rtl="0" eaLnBrk="0" fontAlgn="base" latinLnBrk="0" hangingPunct="0">
              <a:lnSpc>
                <a:spcPct val="100000"/>
              </a:lnSpc>
              <a:spcBef>
                <a:spcPct val="0"/>
              </a:spcBef>
              <a:spcAft>
                <a:spcPct val="0"/>
              </a:spcAft>
              <a:buClrTx/>
              <a:buSzTx/>
              <a:buFontTx/>
              <a:buChar char="•"/>
              <a:tabLst/>
              <a:defRPr/>
            </a:pPr>
            <a:r>
              <a:rPr kumimoji="0" lang="zh-CN" altLang="en-US" sz="28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分辨率</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p>
          <a:p>
            <a:pPr marL="742950" marR="0" lvl="1" indent="0" algn="l" defTabSz="914400" rtl="0" eaLnBrk="0" fontAlgn="base" latinLnBrk="0" hangingPunct="0">
              <a:lnSpc>
                <a:spcPct val="100000"/>
              </a:lnSpc>
              <a:spcBef>
                <a:spcPct val="0"/>
              </a:spcBef>
              <a:spcAft>
                <a:spcPct val="0"/>
              </a:spcAft>
              <a:buClrTx/>
              <a:buSzTx/>
              <a:buFontTx/>
              <a:buChar char="•"/>
              <a:tabLst/>
              <a:defRPr/>
            </a:pP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转换时间</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1μs</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742950" marR="0" lvl="1" indent="0" algn="l" defTabSz="914400" rtl="0" eaLnBrk="0" fontAlgn="base" latinLnBrk="0" hangingPunct="0">
              <a:lnSpc>
                <a:spcPct val="100000"/>
              </a:lnSpc>
              <a:spcBef>
                <a:spcPct val="0"/>
              </a:spcBef>
              <a:spcAft>
                <a:spcPct val="0"/>
              </a:spcAft>
              <a:buClrTx/>
              <a:buSzTx/>
              <a:buFontTx/>
              <a:buChar char="•"/>
              <a:tabLst/>
              <a:defRPr/>
            </a:pP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参考电压</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±10V</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742950" marR="0" lvl="1" indent="0" algn="l" defTabSz="914400" rtl="0" eaLnBrk="0" fontAlgn="base" latinLnBrk="0" hangingPunct="0">
              <a:lnSpc>
                <a:spcPct val="100000"/>
              </a:lnSpc>
              <a:spcBef>
                <a:spcPct val="0"/>
              </a:spcBef>
              <a:spcAft>
                <a:spcPct val="0"/>
              </a:spcAft>
              <a:buClrTx/>
              <a:buSzTx/>
              <a:buFontTx/>
              <a:buChar char="•"/>
              <a:tabLst/>
              <a:defRPr/>
            </a:pP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单电源＋</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15V</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742950" marR="0" lvl="1" indent="0" algn="l" defTabSz="914400" rtl="0" eaLnBrk="0" fontAlgn="base" latinLnBrk="0" hangingPunct="0">
              <a:lnSpc>
                <a:spcPct val="100000"/>
              </a:lnSpc>
              <a:spcBef>
                <a:spcPct val="0"/>
              </a:spcBef>
              <a:spcAft>
                <a:spcPct val="0"/>
              </a:spcAft>
              <a:buClrTx/>
              <a:buSzTx/>
              <a:buFontTx/>
              <a:buChar char="•"/>
              <a:tabLst/>
              <a:defRPr/>
            </a:pP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功耗</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20mW</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DAC0832</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的芯片引脚与内部结构如后图所示，内部有</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两级数据缓冲器</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位输入寄存器和</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寄存器）和一个</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转换器以及门控电路。内部无参考电源，需外接；输出电流型，要获得电压输出需外加转换电路。</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34453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a:spLocks/>
          </p:cNvSpPr>
          <p:nvPr/>
        </p:nvSpPr>
        <p:spPr bwMode="auto">
          <a:xfrm>
            <a:off x="296606" y="186697"/>
            <a:ext cx="6255685" cy="45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0" indent="0">
              <a:defRPr/>
            </a:pP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DAC0832</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芯片内部逻辑结构</a:t>
            </a:r>
            <a:r>
              <a:rPr lang="zh-CN" altLang="en-US" kern="0" dirty="0">
                <a:solidFill>
                  <a:srgbClr val="000000"/>
                </a:solidFill>
                <a:latin typeface="微软雅黑" panose="020B0503020204020204" pitchFamily="34" charset="-122"/>
                <a:ea typeface="微软雅黑" panose="020B0503020204020204" pitchFamily="34" charset="-122"/>
              </a:rPr>
              <a:t>框图</a:t>
            </a:r>
            <a:r>
              <a:rPr lang="zh-CN" altLang="en-US" kern="0" dirty="0" smtClean="0">
                <a:solidFill>
                  <a:srgbClr val="000000"/>
                </a:solidFill>
                <a:latin typeface="微软雅黑" panose="020B0503020204020204" pitchFamily="34" charset="-122"/>
                <a:ea typeface="微软雅黑" panose="020B0503020204020204" pitchFamily="34" charset="-122"/>
              </a:rPr>
              <a:t>及</a:t>
            </a:r>
            <a:r>
              <a:rPr lang="zh-CN" altLang="en-US" kern="0" dirty="0">
                <a:solidFill>
                  <a:srgbClr val="000000"/>
                </a:solidFill>
                <a:latin typeface="微软雅黑" panose="020B0503020204020204" pitchFamily="34" charset="-122"/>
                <a:ea typeface="微软雅黑" panose="020B0503020204020204" pitchFamily="34" charset="-122"/>
              </a:rPr>
              <a:t>外形</a:t>
            </a:r>
            <a:endParaRPr kumimoji="0"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4" name="图片 4"/>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71842" t="9047" r="893" b="6701"/>
          <a:stretch/>
        </p:blipFill>
        <p:spPr bwMode="auto">
          <a:xfrm>
            <a:off x="7490308" y="2950153"/>
            <a:ext cx="1535119" cy="256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135150" y="5483322"/>
            <a:ext cx="7416246" cy="106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90000"/>
              </a:lnSpc>
              <a:spcBef>
                <a:spcPct val="20000"/>
              </a:spcBef>
              <a:spcAft>
                <a:spcPct val="0"/>
              </a:spcAft>
              <a:buClrTx/>
              <a:buSzTx/>
              <a:buNone/>
              <a:tabLst/>
              <a:defRPr/>
            </a:pPr>
            <a:r>
              <a:rPr kumimoji="0" lang="en-US" altLang="zh-CN" sz="2000"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8</a:t>
            </a:r>
            <a:r>
              <a:rPr kumimoji="0" lang="zh-CN" altLang="en-US" sz="2000"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位输入寄存器</a:t>
            </a:r>
            <a:r>
              <a:rPr kumimoji="0" lang="en-US" altLang="zh-CN" sz="2000"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r>
              <a:rPr kumimoji="0" lang="en-US" altLang="zh-CN" sz="2000" i="0" u="none" strike="noStrike" kern="0" cap="none" spc="0" normalizeH="0" baseline="0" noProof="0" dirty="0" smtClean="0">
                <a:ln>
                  <a:noFill/>
                </a:ln>
                <a:solidFill>
                  <a:srgbClr val="006600"/>
                </a:solidFill>
                <a:effectLst/>
                <a:uLnTx/>
                <a:uFillTx/>
                <a:latin typeface="微软雅黑" panose="020B0503020204020204" pitchFamily="34" charset="-122"/>
                <a:ea typeface="微软雅黑" panose="020B0503020204020204" pitchFamily="34" charset="-122"/>
              </a:rPr>
              <a:t> </a:t>
            </a:r>
            <a:r>
              <a:rPr kumimoji="0" lang="zh-CN" altLang="en-US" sz="2000"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rPr>
              <a:t>第一级开关</a:t>
            </a:r>
            <a:r>
              <a:rPr kumimoji="0" lang="zh-CN" altLang="en-US" sz="2000" i="0" u="none" strike="noStrike" kern="0" cap="none" spc="0" normalizeH="0" baseline="0" noProof="0" dirty="0" smtClean="0">
                <a:ln>
                  <a:noFill/>
                </a:ln>
                <a:solidFill>
                  <a:srgbClr val="006600"/>
                </a:solidFill>
                <a:effectLst/>
                <a:uLnTx/>
                <a:uFillTx/>
                <a:latin typeface="微软雅黑" panose="020B0503020204020204" pitchFamily="34" charset="-122"/>
                <a:ea typeface="微软雅黑" panose="020B0503020204020204" pitchFamily="34" charset="-122"/>
              </a:rPr>
              <a:t>，</a:t>
            </a:r>
            <a:r>
              <a:rPr kumimoji="0" lang="zh-CN" altLang="en-US"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存放</a:t>
            </a:r>
            <a:r>
              <a:rPr kumimoji="0" lang="en-US" altLang="zh-CN"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送来的数据，由</a:t>
            </a:r>
            <a:r>
              <a:rPr kumimoji="0" lang="en-US" altLang="zh-CN"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/ILE1</a:t>
            </a:r>
            <a:r>
              <a:rPr kumimoji="0" lang="zh-CN" altLang="en-US"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控制；</a:t>
            </a:r>
          </a:p>
          <a:p>
            <a:pPr marL="0" marR="0" lvl="0" indent="0" algn="l" defTabSz="914400" rtl="0" eaLnBrk="1" fontAlgn="base" latinLnBrk="0" hangingPunct="1">
              <a:lnSpc>
                <a:spcPct val="90000"/>
              </a:lnSpc>
              <a:spcBef>
                <a:spcPct val="20000"/>
              </a:spcBef>
              <a:spcAft>
                <a:spcPct val="0"/>
              </a:spcAft>
              <a:buClrTx/>
              <a:buSzTx/>
              <a:buNone/>
              <a:tabLst/>
              <a:defRPr/>
            </a:pPr>
            <a:r>
              <a:rPr kumimoji="0" lang="en-US" altLang="zh-CN"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r>
              <a:rPr kumimoji="0" lang="en-US" altLang="zh-CN"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a:t>
            </a:r>
            <a:r>
              <a:rPr kumimoji="0" lang="zh-CN" altLang="en-US"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寄存器</a:t>
            </a:r>
            <a:r>
              <a:rPr kumimoji="0" lang="en-US" altLang="zh-CN"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000" i="0" u="none" strike="noStrike" kern="0" cap="none" spc="0" normalizeH="0" baseline="0" noProof="0" dirty="0" smtClean="0">
                <a:ln>
                  <a:noFill/>
                </a:ln>
                <a:solidFill>
                  <a:srgbClr val="333399"/>
                </a:solidFill>
                <a:effectLst/>
                <a:uLnTx/>
                <a:uFillTx/>
                <a:latin typeface="微软雅黑" panose="020B0503020204020204" pitchFamily="34" charset="-122"/>
                <a:ea typeface="微软雅黑" panose="020B0503020204020204" pitchFamily="34" charset="-122"/>
              </a:rPr>
              <a:t> </a:t>
            </a:r>
            <a:r>
              <a:rPr kumimoji="0" lang="zh-CN" altLang="en-US" sz="2000"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rPr>
              <a:t>第二级开关</a:t>
            </a:r>
            <a:r>
              <a:rPr kumimoji="0" lang="zh-CN" altLang="en-US" sz="2000" i="0" u="none" strike="noStrike" kern="0" cap="none" spc="0" normalizeH="0" baseline="0" noProof="0" dirty="0" smtClean="0">
                <a:ln>
                  <a:noFill/>
                </a:ln>
                <a:solidFill>
                  <a:srgbClr val="333399"/>
                </a:solidFill>
                <a:effectLst/>
                <a:uLnTx/>
                <a:uFillTx/>
                <a:latin typeface="微软雅黑" panose="020B0503020204020204" pitchFamily="34" charset="-122"/>
                <a:ea typeface="微软雅黑" panose="020B0503020204020204" pitchFamily="34" charset="-122"/>
              </a:rPr>
              <a:t>，</a:t>
            </a:r>
            <a:r>
              <a:rPr kumimoji="0" lang="zh-CN" altLang="en-US"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存放待转换的数据，由</a:t>
            </a:r>
            <a:r>
              <a:rPr kumimoji="0" lang="en-US" altLang="zh-CN"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/ILE2</a:t>
            </a:r>
            <a:r>
              <a:rPr kumimoji="0" lang="zh-CN" altLang="en-US"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控制；</a:t>
            </a:r>
          </a:p>
          <a:p>
            <a:pPr marL="0" marR="0" lvl="0" indent="0" algn="l" defTabSz="914400" rtl="0" eaLnBrk="1" fontAlgn="base" latinLnBrk="0" hangingPunct="1">
              <a:lnSpc>
                <a:spcPct val="90000"/>
              </a:lnSpc>
              <a:spcBef>
                <a:spcPct val="20000"/>
              </a:spcBef>
              <a:spcAft>
                <a:spcPct val="0"/>
              </a:spcAft>
              <a:buClrTx/>
              <a:buSzTx/>
              <a:buNone/>
              <a:tabLst/>
              <a:defRPr/>
            </a:pPr>
            <a:r>
              <a:rPr kumimoji="0" lang="en-US" altLang="zh-CN" sz="2000" i="0" u="none" strike="noStrike" kern="0" cap="none" spc="0" normalizeH="0" baseline="0" noProof="0" dirty="0" smtClean="0">
                <a:ln>
                  <a:noFill/>
                </a:ln>
                <a:solidFill>
                  <a:srgbClr val="FF00FF"/>
                </a:solidFill>
                <a:effectLst/>
                <a:uLnTx/>
                <a:uFillTx/>
                <a:latin typeface="微软雅黑" panose="020B0503020204020204" pitchFamily="34" charset="-122"/>
                <a:ea typeface="微软雅黑" panose="020B0503020204020204" pitchFamily="34" charset="-122"/>
              </a:rPr>
              <a:t>8</a:t>
            </a:r>
            <a:r>
              <a:rPr kumimoji="0" lang="zh-CN" altLang="en-US" sz="2000" i="0" u="none" strike="noStrike" kern="0" cap="none" spc="0" normalizeH="0" baseline="0" noProof="0" dirty="0" smtClean="0">
                <a:ln>
                  <a:noFill/>
                </a:ln>
                <a:solidFill>
                  <a:srgbClr val="FF00FF"/>
                </a:solidFill>
                <a:effectLst/>
                <a:uLnTx/>
                <a:uFillTx/>
                <a:latin typeface="微软雅黑" panose="020B0503020204020204" pitchFamily="34" charset="-122"/>
                <a:ea typeface="微软雅黑" panose="020B0503020204020204" pitchFamily="34" charset="-122"/>
              </a:rPr>
              <a:t>位</a:t>
            </a:r>
            <a:r>
              <a:rPr kumimoji="0" lang="en-US" altLang="zh-CN" sz="2000" i="0" u="none" strike="noStrike" kern="0" cap="none" spc="0" normalizeH="0" baseline="0" noProof="0" dirty="0" smtClean="0">
                <a:ln>
                  <a:noFill/>
                </a:ln>
                <a:solidFill>
                  <a:srgbClr val="FF00FF"/>
                </a:solidFill>
                <a:effectLst/>
                <a:uLnTx/>
                <a:uFillTx/>
                <a:latin typeface="微软雅黑" panose="020B0503020204020204" pitchFamily="34" charset="-122"/>
                <a:ea typeface="微软雅黑" panose="020B0503020204020204" pitchFamily="34" charset="-122"/>
              </a:rPr>
              <a:t>D/A</a:t>
            </a:r>
            <a:r>
              <a:rPr kumimoji="0" lang="zh-CN" altLang="en-US" sz="2000" i="0" u="none" strike="noStrike" kern="0" cap="none" spc="0" normalizeH="0" baseline="0" noProof="0" dirty="0" smtClean="0">
                <a:ln>
                  <a:noFill/>
                </a:ln>
                <a:solidFill>
                  <a:srgbClr val="FF00FF"/>
                </a:solidFill>
                <a:effectLst/>
                <a:uLnTx/>
                <a:uFillTx/>
                <a:latin typeface="微软雅黑" panose="020B0503020204020204" pitchFamily="34" charset="-122"/>
                <a:ea typeface="微软雅黑" panose="020B0503020204020204" pitchFamily="34" charset="-122"/>
              </a:rPr>
              <a:t>转换电路</a:t>
            </a:r>
            <a:r>
              <a:rPr kumimoji="0" lang="en-US" altLang="zh-CN" sz="2000" i="0" u="none" strike="noStrike" kern="0" cap="none" spc="0" normalizeH="0" baseline="0" noProof="0" dirty="0" smtClean="0">
                <a:ln>
                  <a:noFill/>
                </a:ln>
                <a:solidFill>
                  <a:srgbClr val="FF00FF"/>
                </a:solidFill>
                <a:effectLst/>
                <a:uLnTx/>
                <a:uFillTx/>
                <a:latin typeface="微软雅黑" panose="020B0503020204020204" pitchFamily="34" charset="-122"/>
                <a:ea typeface="微软雅黑" panose="020B0503020204020204" pitchFamily="34" charset="-122"/>
              </a:rPr>
              <a:t>:</a:t>
            </a:r>
            <a:r>
              <a:rPr kumimoji="0" lang="en-US" altLang="zh-CN"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0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输出与数字量对应的模拟量。</a:t>
            </a:r>
            <a:endParaRPr kumimoji="0" lang="zh-CN" altLang="en-US" sz="2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2" name="组合 1"/>
          <p:cNvGrpSpPr/>
          <p:nvPr/>
        </p:nvGrpSpPr>
        <p:grpSpPr>
          <a:xfrm>
            <a:off x="135150" y="843639"/>
            <a:ext cx="8347075" cy="4249737"/>
            <a:chOff x="719138" y="985838"/>
            <a:chExt cx="8347075" cy="4249737"/>
          </a:xfrm>
        </p:grpSpPr>
        <p:sp>
          <p:nvSpPr>
            <p:cNvPr id="6" name="Rectangle 4"/>
            <p:cNvSpPr>
              <a:spLocks noChangeArrowheads="1"/>
            </p:cNvSpPr>
            <p:nvPr/>
          </p:nvSpPr>
          <p:spPr bwMode="auto">
            <a:xfrm>
              <a:off x="2284413" y="1157288"/>
              <a:ext cx="863600" cy="1800225"/>
            </a:xfrm>
            <a:prstGeom prst="rect">
              <a:avLst/>
            </a:prstGeom>
            <a:solidFill>
              <a:srgbClr val="CC6600"/>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dirty="0">
                <a:ln>
                  <a:noFill/>
                </a:ln>
                <a:solidFill>
                  <a:srgbClr val="000099"/>
                </a:solidFill>
                <a:effectLst/>
                <a:uLnTx/>
                <a:uFillTx/>
                <a:latin typeface="Arial" panose="020B0604020202020204" pitchFamily="34"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99"/>
                  </a:solidFill>
                  <a:effectLst/>
                  <a:uLnTx/>
                  <a:uFillTx/>
                  <a:latin typeface="Arial" panose="020B0604020202020204" pitchFamily="34" charset="0"/>
                  <a:ea typeface="宋体" panose="02010600030101010101" pitchFamily="2" charset="-122"/>
                </a:rPr>
                <a:t>8</a:t>
              </a:r>
              <a:r>
                <a:rPr kumimoji="0" lang="zh-CN" altLang="en-US" sz="2000" b="1" i="0" u="none" strike="noStrike" kern="0" cap="none" spc="0" normalizeH="0" baseline="0" noProof="0" dirty="0">
                  <a:ln>
                    <a:noFill/>
                  </a:ln>
                  <a:solidFill>
                    <a:srgbClr val="000099"/>
                  </a:solidFill>
                  <a:effectLst/>
                  <a:uLnTx/>
                  <a:uFillTx/>
                  <a:latin typeface="Arial" panose="020B0604020202020204" pitchFamily="34" charset="0"/>
                  <a:ea typeface="宋体" panose="02010600030101010101" pitchFamily="2" charset="-122"/>
                </a:rPr>
                <a:t>位</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99"/>
                  </a:solidFill>
                  <a:effectLst/>
                  <a:uLnTx/>
                  <a:uFillTx/>
                  <a:latin typeface="Arial" panose="020B0604020202020204" pitchFamily="34" charset="0"/>
                  <a:ea typeface="宋体" panose="02010600030101010101" pitchFamily="2" charset="-122"/>
                </a:rPr>
                <a:t>输入</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99"/>
                  </a:solidFill>
                  <a:effectLst/>
                  <a:uLnTx/>
                  <a:uFillTx/>
                  <a:latin typeface="Arial" panose="020B0604020202020204" pitchFamily="34" charset="0"/>
                  <a:ea typeface="宋体" panose="02010600030101010101" pitchFamily="2" charset="-122"/>
                </a:rPr>
                <a:t>寄存器</a:t>
              </a:r>
            </a:p>
          </p:txBody>
        </p:sp>
        <p:sp>
          <p:nvSpPr>
            <p:cNvPr id="7" name="Rectangle 5"/>
            <p:cNvSpPr>
              <a:spLocks noChangeArrowheads="1"/>
            </p:cNvSpPr>
            <p:nvPr/>
          </p:nvSpPr>
          <p:spPr bwMode="auto">
            <a:xfrm>
              <a:off x="3802063" y="1158875"/>
              <a:ext cx="842962" cy="1800225"/>
            </a:xfrm>
            <a:prstGeom prst="rect">
              <a:avLst/>
            </a:prstGeom>
            <a:solidFill>
              <a:srgbClr val="FFCCFF"/>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8</a:t>
              </a: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位</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DAC</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寄存器</a:t>
              </a:r>
            </a:p>
          </p:txBody>
        </p:sp>
        <p:sp>
          <p:nvSpPr>
            <p:cNvPr id="8" name="Rectangle 6"/>
            <p:cNvSpPr>
              <a:spLocks noChangeArrowheads="1"/>
            </p:cNvSpPr>
            <p:nvPr/>
          </p:nvSpPr>
          <p:spPr bwMode="auto">
            <a:xfrm>
              <a:off x="5316538" y="1173163"/>
              <a:ext cx="842962" cy="1800225"/>
            </a:xfrm>
            <a:prstGeom prst="rect">
              <a:avLst/>
            </a:prstGeom>
            <a:solidFill>
              <a:srgbClr val="BBE0E3"/>
            </a:solidFill>
            <a:ln w="25400">
              <a:solidFill>
                <a:srgbClr val="000000"/>
              </a:solidFill>
              <a:miter lim="800000"/>
              <a:headEnd/>
              <a:tailEnd/>
            </a:ln>
          </p:spPr>
          <p:txBody>
            <a:bodyPr wrap="none" lIns="0" tIns="10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1" i="0" u="none" strike="noStrike" kern="0" cap="none" spc="0" normalizeH="0" baseline="0" noProof="0" dirty="0">
                <a:ln>
                  <a:noFill/>
                </a:ln>
                <a:solidFill>
                  <a:srgbClr val="FF3399"/>
                </a:solidFill>
                <a:effectLst/>
                <a:uLnTx/>
                <a:uFillTx/>
                <a:latin typeface="Arial" panose="020B0604020202020204" pitchFamily="34"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FF3399"/>
                  </a:solidFill>
                  <a:effectLst/>
                  <a:uLnTx/>
                  <a:uFillTx/>
                  <a:latin typeface="Arial" panose="020B0604020202020204" pitchFamily="34" charset="0"/>
                  <a:ea typeface="宋体" panose="02010600030101010101" pitchFamily="2" charset="-122"/>
                </a:rPr>
                <a:t>8</a:t>
              </a:r>
              <a:r>
                <a:rPr kumimoji="0" lang="zh-CN" altLang="en-US" sz="2000" b="1" i="0" u="none" strike="noStrike" kern="0" cap="none" spc="0" normalizeH="0" baseline="0" noProof="0" dirty="0">
                  <a:ln>
                    <a:noFill/>
                  </a:ln>
                  <a:solidFill>
                    <a:srgbClr val="FF3399"/>
                  </a:solidFill>
                  <a:effectLst/>
                  <a:uLnTx/>
                  <a:uFillTx/>
                  <a:latin typeface="Arial" panose="020B0604020202020204" pitchFamily="34" charset="0"/>
                  <a:ea typeface="宋体" panose="02010600030101010101" pitchFamily="2" charset="-122"/>
                </a:rPr>
                <a:t>位</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FF3399"/>
                  </a:solidFill>
                  <a:effectLst/>
                  <a:uLnTx/>
                  <a:uFillTx/>
                  <a:latin typeface="Arial" panose="020B0604020202020204" pitchFamily="34" charset="0"/>
                  <a:ea typeface="宋体" panose="02010600030101010101" pitchFamily="2" charset="-122"/>
                </a:rPr>
                <a:t>D/A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srgbClr val="FF3399"/>
                  </a:solidFill>
                  <a:effectLst/>
                  <a:uLnTx/>
                  <a:uFillTx/>
                  <a:latin typeface="Arial" panose="020B0604020202020204" pitchFamily="34" charset="0"/>
                  <a:ea typeface="宋体" panose="02010600030101010101" pitchFamily="2" charset="-122"/>
                </a:rPr>
                <a:t>转换</a:t>
              </a:r>
              <a:endParaRPr kumimoji="0" lang="en-US" altLang="zh-CN" sz="2000" b="1" i="0" u="none" strike="noStrike" kern="0" cap="none" spc="0" normalizeH="0" baseline="0" noProof="0" dirty="0" smtClean="0">
                <a:ln>
                  <a:noFill/>
                </a:ln>
                <a:solidFill>
                  <a:srgbClr val="FF3399"/>
                </a:solidFill>
                <a:effectLst/>
                <a:uLnTx/>
                <a:uFillTx/>
                <a:latin typeface="Arial" panose="020B0604020202020204" pitchFamily="34"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smtClean="0">
                  <a:ln>
                    <a:noFill/>
                  </a:ln>
                  <a:solidFill>
                    <a:srgbClr val="FF3399"/>
                  </a:solidFill>
                  <a:effectLst/>
                  <a:uLnTx/>
                  <a:uFillTx/>
                  <a:latin typeface="Arial" panose="020B0604020202020204" pitchFamily="34" charset="0"/>
                  <a:ea typeface="宋体" panose="02010600030101010101" pitchFamily="2" charset="-122"/>
                </a:rPr>
                <a:t>电路</a:t>
              </a:r>
              <a:endParaRPr kumimoji="0" lang="zh-CN" altLang="en-US" sz="2000" b="1" i="0" u="none" strike="noStrike" kern="0" cap="none" spc="0" normalizeH="0" baseline="0" noProof="0" dirty="0">
                <a:ln>
                  <a:noFill/>
                </a:ln>
                <a:solidFill>
                  <a:srgbClr val="FF3399"/>
                </a:solidFill>
                <a:effectLst/>
                <a:uLnTx/>
                <a:uFillTx/>
                <a:latin typeface="Arial" panose="020B0604020202020204" pitchFamily="34" charset="0"/>
                <a:ea typeface="宋体" panose="02010600030101010101" pitchFamily="2" charset="-122"/>
              </a:endParaRPr>
            </a:p>
          </p:txBody>
        </p:sp>
        <p:sp>
          <p:nvSpPr>
            <p:cNvPr id="9" name="Line 7"/>
            <p:cNvSpPr>
              <a:spLocks noChangeShapeType="1"/>
            </p:cNvSpPr>
            <p:nvPr/>
          </p:nvSpPr>
          <p:spPr bwMode="auto">
            <a:xfrm>
              <a:off x="1420813" y="2667000"/>
              <a:ext cx="87153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0" name="Line 8"/>
            <p:cNvSpPr>
              <a:spLocks noChangeShapeType="1"/>
            </p:cNvSpPr>
            <p:nvPr/>
          </p:nvSpPr>
          <p:spPr bwMode="auto">
            <a:xfrm>
              <a:off x="1420813" y="1587500"/>
              <a:ext cx="87153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1" name="Line 9"/>
            <p:cNvSpPr>
              <a:spLocks noChangeShapeType="1"/>
            </p:cNvSpPr>
            <p:nvPr/>
          </p:nvSpPr>
          <p:spPr bwMode="auto">
            <a:xfrm>
              <a:off x="1420813" y="1803400"/>
              <a:ext cx="87153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2" name="Line 10"/>
            <p:cNvSpPr>
              <a:spLocks noChangeShapeType="1"/>
            </p:cNvSpPr>
            <p:nvPr/>
          </p:nvSpPr>
          <p:spPr bwMode="auto">
            <a:xfrm>
              <a:off x="1420813" y="2019300"/>
              <a:ext cx="87153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3" name="Line 11"/>
            <p:cNvSpPr>
              <a:spLocks noChangeShapeType="1"/>
            </p:cNvSpPr>
            <p:nvPr/>
          </p:nvSpPr>
          <p:spPr bwMode="auto">
            <a:xfrm>
              <a:off x="1420813" y="2235200"/>
              <a:ext cx="87153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4" name="Line 12"/>
            <p:cNvSpPr>
              <a:spLocks noChangeShapeType="1"/>
            </p:cNvSpPr>
            <p:nvPr/>
          </p:nvSpPr>
          <p:spPr bwMode="auto">
            <a:xfrm>
              <a:off x="1420813" y="2451100"/>
              <a:ext cx="87153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5" name="Line 13"/>
            <p:cNvSpPr>
              <a:spLocks noChangeShapeType="1"/>
            </p:cNvSpPr>
            <p:nvPr/>
          </p:nvSpPr>
          <p:spPr bwMode="auto">
            <a:xfrm>
              <a:off x="1420813" y="1371600"/>
              <a:ext cx="87153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6" name="Line 14"/>
            <p:cNvSpPr>
              <a:spLocks noChangeShapeType="1"/>
            </p:cNvSpPr>
            <p:nvPr/>
          </p:nvSpPr>
          <p:spPr bwMode="auto">
            <a:xfrm>
              <a:off x="1420813" y="2882900"/>
              <a:ext cx="871537"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7" name="Line 15"/>
            <p:cNvSpPr>
              <a:spLocks noChangeShapeType="1"/>
            </p:cNvSpPr>
            <p:nvPr/>
          </p:nvSpPr>
          <p:spPr bwMode="auto">
            <a:xfrm>
              <a:off x="3148013" y="13716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8" name="Line 16"/>
            <p:cNvSpPr>
              <a:spLocks noChangeShapeType="1"/>
            </p:cNvSpPr>
            <p:nvPr/>
          </p:nvSpPr>
          <p:spPr bwMode="auto">
            <a:xfrm>
              <a:off x="3148013" y="15875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19" name="Line 17"/>
            <p:cNvSpPr>
              <a:spLocks noChangeShapeType="1"/>
            </p:cNvSpPr>
            <p:nvPr/>
          </p:nvSpPr>
          <p:spPr bwMode="auto">
            <a:xfrm>
              <a:off x="3148013" y="18034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0" name="Line 18"/>
            <p:cNvSpPr>
              <a:spLocks noChangeShapeType="1"/>
            </p:cNvSpPr>
            <p:nvPr/>
          </p:nvSpPr>
          <p:spPr bwMode="auto">
            <a:xfrm>
              <a:off x="3148013" y="20193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1" name="Line 19"/>
            <p:cNvSpPr>
              <a:spLocks noChangeShapeType="1"/>
            </p:cNvSpPr>
            <p:nvPr/>
          </p:nvSpPr>
          <p:spPr bwMode="auto">
            <a:xfrm>
              <a:off x="3148013" y="22352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2" name="Line 20"/>
            <p:cNvSpPr>
              <a:spLocks noChangeShapeType="1"/>
            </p:cNvSpPr>
            <p:nvPr/>
          </p:nvSpPr>
          <p:spPr bwMode="auto">
            <a:xfrm>
              <a:off x="3148013" y="24511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3" name="Line 21"/>
            <p:cNvSpPr>
              <a:spLocks noChangeShapeType="1"/>
            </p:cNvSpPr>
            <p:nvPr/>
          </p:nvSpPr>
          <p:spPr bwMode="auto">
            <a:xfrm>
              <a:off x="3148013" y="26670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4" name="Line 22"/>
            <p:cNvSpPr>
              <a:spLocks noChangeShapeType="1"/>
            </p:cNvSpPr>
            <p:nvPr/>
          </p:nvSpPr>
          <p:spPr bwMode="auto">
            <a:xfrm>
              <a:off x="3148013" y="28829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5" name="Line 23"/>
            <p:cNvSpPr>
              <a:spLocks noChangeShapeType="1"/>
            </p:cNvSpPr>
            <p:nvPr/>
          </p:nvSpPr>
          <p:spPr bwMode="auto">
            <a:xfrm>
              <a:off x="4660900" y="13716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6" name="Line 24"/>
            <p:cNvSpPr>
              <a:spLocks noChangeShapeType="1"/>
            </p:cNvSpPr>
            <p:nvPr/>
          </p:nvSpPr>
          <p:spPr bwMode="auto">
            <a:xfrm>
              <a:off x="4660900" y="15875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7" name="Line 25"/>
            <p:cNvSpPr>
              <a:spLocks noChangeShapeType="1"/>
            </p:cNvSpPr>
            <p:nvPr/>
          </p:nvSpPr>
          <p:spPr bwMode="auto">
            <a:xfrm>
              <a:off x="4660900" y="18034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8" name="Line 26"/>
            <p:cNvSpPr>
              <a:spLocks noChangeShapeType="1"/>
            </p:cNvSpPr>
            <p:nvPr/>
          </p:nvSpPr>
          <p:spPr bwMode="auto">
            <a:xfrm>
              <a:off x="4660900" y="20193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29" name="Line 27"/>
            <p:cNvSpPr>
              <a:spLocks noChangeShapeType="1"/>
            </p:cNvSpPr>
            <p:nvPr/>
          </p:nvSpPr>
          <p:spPr bwMode="auto">
            <a:xfrm>
              <a:off x="4660900" y="22352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0" name="Line 28"/>
            <p:cNvSpPr>
              <a:spLocks noChangeShapeType="1"/>
            </p:cNvSpPr>
            <p:nvPr/>
          </p:nvSpPr>
          <p:spPr bwMode="auto">
            <a:xfrm>
              <a:off x="4660900" y="24511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1" name="Line 29"/>
            <p:cNvSpPr>
              <a:spLocks noChangeShapeType="1"/>
            </p:cNvSpPr>
            <p:nvPr/>
          </p:nvSpPr>
          <p:spPr bwMode="auto">
            <a:xfrm>
              <a:off x="4660900" y="26670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2" name="Line 30"/>
            <p:cNvSpPr>
              <a:spLocks noChangeShapeType="1"/>
            </p:cNvSpPr>
            <p:nvPr/>
          </p:nvSpPr>
          <p:spPr bwMode="auto">
            <a:xfrm>
              <a:off x="4660900" y="2882900"/>
              <a:ext cx="64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3" name="Text Box 31"/>
            <p:cNvSpPr txBox="1">
              <a:spLocks noChangeArrowheads="1"/>
            </p:cNvSpPr>
            <p:nvPr/>
          </p:nvSpPr>
          <p:spPr bwMode="auto">
            <a:xfrm>
              <a:off x="719138" y="1016000"/>
              <a:ext cx="1008062"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880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30000"/>
                </a:lnSpc>
                <a:spcBef>
                  <a:spcPct val="50000"/>
                </a:spcBef>
                <a:spcAft>
                  <a:spcPct val="0"/>
                </a:spcAft>
                <a:buClrTx/>
                <a:buSzTx/>
                <a:buFontTx/>
                <a:buNone/>
                <a:tabLst/>
                <a:defRPr/>
              </a:pPr>
              <a:endPar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base" latinLnBrk="0" hangingPunct="1">
                <a:lnSpc>
                  <a:spcPct val="80000"/>
                </a:lnSpc>
                <a:spcBef>
                  <a:spcPct val="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a:t>
              </a: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7</a:t>
              </a: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a:t>
              </a: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6</a:t>
              </a: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a:t>
              </a: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5</a:t>
              </a: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a:t>
              </a: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4</a:t>
              </a: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a:t>
              </a: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3</a:t>
              </a: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a:t>
              </a: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2</a:t>
              </a: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a:t>
              </a: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a:t>
              </a: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a:t>
              </a:r>
              <a:r>
                <a:rPr kumimoji="0" lang="en-US" altLang="zh-CN"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0</a:t>
              </a:r>
            </a:p>
            <a:p>
              <a:pPr marL="0" marR="0" lvl="0" indent="0" defTabSz="914400" eaLnBrk="1" fontAlgn="base" latinLnBrk="0" hangingPunct="1">
                <a:lnSpc>
                  <a:spcPct val="30000"/>
                </a:lnSpc>
                <a:spcBef>
                  <a:spcPct val="50000"/>
                </a:spcBef>
                <a:spcAft>
                  <a:spcPct val="0"/>
                </a:spcAft>
                <a:buClrTx/>
                <a:buSzTx/>
                <a:buFontTx/>
                <a:buNone/>
                <a:tabLst/>
                <a:defRPr/>
              </a:pPr>
              <a:endPar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ILE</a:t>
              </a:r>
            </a:p>
            <a:p>
              <a:pPr marL="0" marR="0" lvl="0" indent="0" defTabSz="914400" eaLnBrk="1" fontAlgn="base" latinLnBrk="0" hangingPunct="1">
                <a:lnSpc>
                  <a:spcPct val="30000"/>
                </a:lnSpc>
                <a:spcBef>
                  <a:spcPct val="50000"/>
                </a:spcBef>
                <a:spcAft>
                  <a:spcPct val="0"/>
                </a:spcAft>
                <a:buClrTx/>
                <a:buSzTx/>
                <a:buFontTx/>
                <a:buNone/>
                <a:tabLst/>
                <a:defRPr/>
              </a:pPr>
              <a:endPar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base" latinLnBrk="0" hangingPunct="1">
                <a:lnSpc>
                  <a:spcPct val="30000"/>
                </a:lnSpc>
                <a:spcBef>
                  <a:spcPct val="50000"/>
                </a:spcBef>
                <a:spcAft>
                  <a:spcPct val="0"/>
                </a:spcAft>
                <a:buClrTx/>
                <a:buSzTx/>
                <a:buFontTx/>
                <a:buNone/>
                <a:tabLst/>
                <a:defRPr/>
              </a:pPr>
              <a:endPar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/CS</a:t>
              </a: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/WR1</a:t>
              </a:r>
            </a:p>
            <a:p>
              <a:pPr marL="0" marR="0" lvl="0" indent="0" defTabSz="914400" eaLnBrk="1" fontAlgn="base" latinLnBrk="0" hangingPunct="1">
                <a:lnSpc>
                  <a:spcPct val="30000"/>
                </a:lnSpc>
                <a:spcBef>
                  <a:spcPct val="50000"/>
                </a:spcBef>
                <a:spcAft>
                  <a:spcPct val="0"/>
                </a:spcAft>
                <a:buClrTx/>
                <a:buSzTx/>
                <a:buFontTx/>
                <a:buNone/>
                <a:tabLst/>
                <a:defRPr/>
              </a:pPr>
              <a:endPar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/WR2</a:t>
              </a:r>
            </a:p>
            <a:p>
              <a:pPr marL="0" marR="0" lvl="0" indent="0" defTabSz="914400" eaLnBrk="1" fontAlgn="base" latinLnBrk="0" hangingPunct="1">
                <a:lnSpc>
                  <a:spcPct val="30000"/>
                </a:lnSpc>
                <a:spcBef>
                  <a:spcPct val="5000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/XFER</a:t>
              </a:r>
              <a:endParaRPr kumimoji="0" lang="en-US" altLang="ja-JP"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base" latinLnBrk="0" hangingPunct="1">
                <a:lnSpc>
                  <a:spcPct val="30000"/>
                </a:lnSpc>
                <a:spcBef>
                  <a:spcPct val="50000"/>
                </a:spcBef>
                <a:spcAft>
                  <a:spcPct val="0"/>
                </a:spcAft>
                <a:buClrTx/>
                <a:buSzTx/>
                <a:buFontTx/>
                <a:buNone/>
                <a:tabLst/>
                <a:defRPr/>
              </a:pPr>
              <a:endParaRPr kumimoji="0" lang="en-US" altLang="zh-CN" sz="18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4" name="Rectangle 32"/>
            <p:cNvSpPr>
              <a:spLocks noChangeArrowheads="1"/>
            </p:cNvSpPr>
            <p:nvPr/>
          </p:nvSpPr>
          <p:spPr bwMode="auto">
            <a:xfrm>
              <a:off x="1924050" y="3171825"/>
              <a:ext cx="373063" cy="417513"/>
            </a:xfrm>
            <a:prstGeom prst="rect">
              <a:avLst/>
            </a:prstGeom>
            <a:solidFill>
              <a:srgbClr val="BBE0E3"/>
            </a:solidFill>
            <a:ln w="19050">
              <a:solidFill>
                <a:srgbClr val="000000"/>
              </a:solidFill>
              <a:miter lim="800000"/>
              <a:headEnd/>
              <a:tailEnd/>
            </a:ln>
          </p:spPr>
          <p:txBody>
            <a:bodyPr wrap="none" lIns="0" tIns="10800" rIns="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M1</a:t>
              </a:r>
            </a:p>
          </p:txBody>
        </p:sp>
        <p:sp>
          <p:nvSpPr>
            <p:cNvPr id="35" name="Rectangle 33"/>
            <p:cNvSpPr>
              <a:spLocks noChangeArrowheads="1"/>
            </p:cNvSpPr>
            <p:nvPr/>
          </p:nvSpPr>
          <p:spPr bwMode="auto">
            <a:xfrm>
              <a:off x="1924050" y="3819525"/>
              <a:ext cx="215900" cy="503238"/>
            </a:xfrm>
            <a:prstGeom prst="rect">
              <a:avLst/>
            </a:prstGeom>
            <a:solidFill>
              <a:srgbClr val="BBE0E3"/>
            </a:solidFill>
            <a:ln w="1905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36" name="Oval 34"/>
            <p:cNvSpPr>
              <a:spLocks noChangeArrowheads="1"/>
            </p:cNvSpPr>
            <p:nvPr/>
          </p:nvSpPr>
          <p:spPr bwMode="auto">
            <a:xfrm>
              <a:off x="1779588" y="3890963"/>
              <a:ext cx="144462" cy="144462"/>
            </a:xfrm>
            <a:prstGeom prst="ellipse">
              <a:avLst/>
            </a:prstGeom>
            <a:solidFill>
              <a:srgbClr val="BBE0E3"/>
            </a:solidFill>
            <a:ln w="9525">
              <a:solidFill>
                <a:srgbClr val="000000"/>
              </a:solidFill>
              <a:round/>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37" name="Oval 35"/>
            <p:cNvSpPr>
              <a:spLocks noChangeArrowheads="1"/>
            </p:cNvSpPr>
            <p:nvPr/>
          </p:nvSpPr>
          <p:spPr bwMode="auto">
            <a:xfrm>
              <a:off x="1779588" y="4106863"/>
              <a:ext cx="144462" cy="144462"/>
            </a:xfrm>
            <a:prstGeom prst="ellipse">
              <a:avLst/>
            </a:prstGeom>
            <a:solidFill>
              <a:srgbClr val="BBE0E3"/>
            </a:solidFill>
            <a:ln w="9525">
              <a:solidFill>
                <a:srgbClr val="000000"/>
              </a:solidFill>
              <a:round/>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38" name="Line 36"/>
            <p:cNvSpPr>
              <a:spLocks noChangeShapeType="1"/>
            </p:cNvSpPr>
            <p:nvPr/>
          </p:nvSpPr>
          <p:spPr bwMode="auto">
            <a:xfrm>
              <a:off x="1420813" y="3963988"/>
              <a:ext cx="358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39" name="Line 37"/>
            <p:cNvSpPr>
              <a:spLocks noChangeShapeType="1"/>
            </p:cNvSpPr>
            <p:nvPr/>
          </p:nvSpPr>
          <p:spPr bwMode="auto">
            <a:xfrm>
              <a:off x="1420813" y="4179888"/>
              <a:ext cx="358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0" name="Rectangle 38"/>
            <p:cNvSpPr>
              <a:spLocks noChangeArrowheads="1"/>
            </p:cNvSpPr>
            <p:nvPr/>
          </p:nvSpPr>
          <p:spPr bwMode="auto">
            <a:xfrm>
              <a:off x="1924050" y="4467225"/>
              <a:ext cx="387350" cy="503238"/>
            </a:xfrm>
            <a:prstGeom prst="rect">
              <a:avLst/>
            </a:prstGeom>
            <a:solidFill>
              <a:srgbClr val="BBE0E3"/>
            </a:solidFill>
            <a:ln w="1905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M3</a:t>
              </a:r>
            </a:p>
          </p:txBody>
        </p:sp>
        <p:sp>
          <p:nvSpPr>
            <p:cNvPr id="41" name="Oval 39"/>
            <p:cNvSpPr>
              <a:spLocks noChangeArrowheads="1"/>
            </p:cNvSpPr>
            <p:nvPr/>
          </p:nvSpPr>
          <p:spPr bwMode="auto">
            <a:xfrm>
              <a:off x="1779588" y="4538663"/>
              <a:ext cx="144462" cy="144462"/>
            </a:xfrm>
            <a:prstGeom prst="ellipse">
              <a:avLst/>
            </a:prstGeom>
            <a:solidFill>
              <a:srgbClr val="BBE0E3"/>
            </a:solidFill>
            <a:ln w="9525">
              <a:solidFill>
                <a:srgbClr val="000000"/>
              </a:solidFill>
              <a:round/>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42" name="Oval 40"/>
            <p:cNvSpPr>
              <a:spLocks noChangeArrowheads="1"/>
            </p:cNvSpPr>
            <p:nvPr/>
          </p:nvSpPr>
          <p:spPr bwMode="auto">
            <a:xfrm>
              <a:off x="1779588" y="4754563"/>
              <a:ext cx="144462" cy="144462"/>
            </a:xfrm>
            <a:prstGeom prst="ellipse">
              <a:avLst/>
            </a:prstGeom>
            <a:solidFill>
              <a:srgbClr val="BBE0E3"/>
            </a:solidFill>
            <a:ln w="9525">
              <a:solidFill>
                <a:srgbClr val="000000"/>
              </a:solidFill>
              <a:round/>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43" name="Line 41"/>
            <p:cNvSpPr>
              <a:spLocks noChangeShapeType="1"/>
            </p:cNvSpPr>
            <p:nvPr/>
          </p:nvSpPr>
          <p:spPr bwMode="auto">
            <a:xfrm>
              <a:off x="1420813" y="4611688"/>
              <a:ext cx="358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4" name="Line 42"/>
            <p:cNvSpPr>
              <a:spLocks noChangeShapeType="1"/>
            </p:cNvSpPr>
            <p:nvPr/>
          </p:nvSpPr>
          <p:spPr bwMode="auto">
            <a:xfrm>
              <a:off x="1420813" y="4827588"/>
              <a:ext cx="358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5" name="Line 43"/>
            <p:cNvSpPr>
              <a:spLocks noChangeShapeType="1"/>
            </p:cNvSpPr>
            <p:nvPr/>
          </p:nvSpPr>
          <p:spPr bwMode="auto">
            <a:xfrm>
              <a:off x="1420813" y="3314700"/>
              <a:ext cx="50323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6" name="Line 44"/>
            <p:cNvSpPr>
              <a:spLocks noChangeShapeType="1"/>
            </p:cNvSpPr>
            <p:nvPr/>
          </p:nvSpPr>
          <p:spPr bwMode="auto">
            <a:xfrm>
              <a:off x="1779588" y="3530600"/>
              <a:ext cx="1444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7" name="Line 45"/>
            <p:cNvSpPr>
              <a:spLocks noChangeShapeType="1"/>
            </p:cNvSpPr>
            <p:nvPr/>
          </p:nvSpPr>
          <p:spPr bwMode="auto">
            <a:xfrm>
              <a:off x="2716213" y="3098800"/>
              <a:ext cx="0" cy="2984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8" name="Line 46"/>
            <p:cNvSpPr>
              <a:spLocks noChangeShapeType="1"/>
            </p:cNvSpPr>
            <p:nvPr/>
          </p:nvSpPr>
          <p:spPr bwMode="auto">
            <a:xfrm>
              <a:off x="2297113" y="3382963"/>
              <a:ext cx="4191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49" name="Oval 47"/>
            <p:cNvSpPr>
              <a:spLocks noChangeArrowheads="1"/>
            </p:cNvSpPr>
            <p:nvPr/>
          </p:nvSpPr>
          <p:spPr bwMode="auto">
            <a:xfrm>
              <a:off x="2644775" y="2955925"/>
              <a:ext cx="144463" cy="144463"/>
            </a:xfrm>
            <a:prstGeom prst="ellipse">
              <a:avLst/>
            </a:prstGeom>
            <a:solidFill>
              <a:srgbClr val="BBE0E3"/>
            </a:solidFill>
            <a:ln w="9525">
              <a:solidFill>
                <a:srgbClr val="000000"/>
              </a:solidFill>
              <a:round/>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50" name="Oval 48"/>
            <p:cNvSpPr>
              <a:spLocks noChangeArrowheads="1"/>
            </p:cNvSpPr>
            <p:nvPr/>
          </p:nvSpPr>
          <p:spPr bwMode="auto">
            <a:xfrm>
              <a:off x="4156075" y="2955925"/>
              <a:ext cx="144463" cy="144463"/>
            </a:xfrm>
            <a:prstGeom prst="ellipse">
              <a:avLst/>
            </a:prstGeom>
            <a:solidFill>
              <a:srgbClr val="BBE0E3"/>
            </a:solidFill>
            <a:ln w="9525">
              <a:solidFill>
                <a:srgbClr val="000000"/>
              </a:solidFill>
              <a:round/>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51" name="Line 49"/>
            <p:cNvSpPr>
              <a:spLocks noChangeShapeType="1"/>
            </p:cNvSpPr>
            <p:nvPr/>
          </p:nvSpPr>
          <p:spPr bwMode="auto">
            <a:xfrm>
              <a:off x="2311400" y="4756150"/>
              <a:ext cx="19177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2" name="Line 50"/>
            <p:cNvSpPr>
              <a:spLocks noChangeShapeType="1"/>
            </p:cNvSpPr>
            <p:nvPr/>
          </p:nvSpPr>
          <p:spPr bwMode="auto">
            <a:xfrm>
              <a:off x="4229100" y="3098800"/>
              <a:ext cx="0" cy="16573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3" name="Line 51"/>
            <p:cNvSpPr>
              <a:spLocks noChangeShapeType="1"/>
            </p:cNvSpPr>
            <p:nvPr/>
          </p:nvSpPr>
          <p:spPr bwMode="auto">
            <a:xfrm>
              <a:off x="1779588" y="3530600"/>
              <a:ext cx="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4" name="Line 52"/>
            <p:cNvSpPr>
              <a:spLocks noChangeShapeType="1"/>
            </p:cNvSpPr>
            <p:nvPr/>
          </p:nvSpPr>
          <p:spPr bwMode="auto">
            <a:xfrm>
              <a:off x="1779588" y="3675063"/>
              <a:ext cx="7207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5" name="Line 53"/>
            <p:cNvSpPr>
              <a:spLocks noChangeShapeType="1"/>
            </p:cNvSpPr>
            <p:nvPr/>
          </p:nvSpPr>
          <p:spPr bwMode="auto">
            <a:xfrm>
              <a:off x="2139950" y="4106863"/>
              <a:ext cx="3603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6" name="Line 54"/>
            <p:cNvSpPr>
              <a:spLocks noChangeShapeType="1"/>
            </p:cNvSpPr>
            <p:nvPr/>
          </p:nvSpPr>
          <p:spPr bwMode="auto">
            <a:xfrm>
              <a:off x="2500313" y="3675063"/>
              <a:ext cx="0" cy="431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7" name="Line 55"/>
            <p:cNvSpPr>
              <a:spLocks noChangeShapeType="1"/>
            </p:cNvSpPr>
            <p:nvPr/>
          </p:nvSpPr>
          <p:spPr bwMode="auto">
            <a:xfrm flipH="1">
              <a:off x="6172200" y="1371600"/>
              <a:ext cx="649288" cy="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8" name="Line 56"/>
            <p:cNvSpPr>
              <a:spLocks noChangeShapeType="1"/>
            </p:cNvSpPr>
            <p:nvPr/>
          </p:nvSpPr>
          <p:spPr bwMode="auto">
            <a:xfrm flipH="1">
              <a:off x="6148388" y="2716213"/>
              <a:ext cx="64928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59" name="Line 57"/>
            <p:cNvSpPr>
              <a:spLocks noChangeShapeType="1"/>
            </p:cNvSpPr>
            <p:nvPr/>
          </p:nvSpPr>
          <p:spPr bwMode="auto">
            <a:xfrm flipH="1">
              <a:off x="6172200" y="1695450"/>
              <a:ext cx="649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0" name="Rectangle 58"/>
            <p:cNvSpPr>
              <a:spLocks noChangeArrowheads="1"/>
            </p:cNvSpPr>
            <p:nvPr/>
          </p:nvSpPr>
          <p:spPr bwMode="auto">
            <a:xfrm>
              <a:off x="6245225" y="1852613"/>
              <a:ext cx="144463" cy="360362"/>
            </a:xfrm>
            <a:prstGeom prst="rect">
              <a:avLst/>
            </a:prstGeom>
            <a:solidFill>
              <a:srgbClr val="BBE0E3"/>
            </a:solidFill>
            <a:ln w="2540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61" name="Line 59"/>
            <p:cNvSpPr>
              <a:spLocks noChangeShapeType="1"/>
            </p:cNvSpPr>
            <p:nvPr/>
          </p:nvSpPr>
          <p:spPr bwMode="auto">
            <a:xfrm flipH="1">
              <a:off x="6172200" y="2343150"/>
              <a:ext cx="64928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2" name="Line 60"/>
            <p:cNvSpPr>
              <a:spLocks noChangeShapeType="1"/>
            </p:cNvSpPr>
            <p:nvPr/>
          </p:nvSpPr>
          <p:spPr bwMode="auto">
            <a:xfrm>
              <a:off x="6318250" y="1709738"/>
              <a:ext cx="0" cy="142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3" name="Line 61"/>
            <p:cNvSpPr>
              <a:spLocks noChangeShapeType="1"/>
            </p:cNvSpPr>
            <p:nvPr/>
          </p:nvSpPr>
          <p:spPr bwMode="auto">
            <a:xfrm>
              <a:off x="6318250" y="2212975"/>
              <a:ext cx="0" cy="142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4" name="Text Box 62"/>
            <p:cNvSpPr txBox="1">
              <a:spLocks noChangeArrowheads="1"/>
            </p:cNvSpPr>
            <p:nvPr/>
          </p:nvSpPr>
          <p:spPr bwMode="auto">
            <a:xfrm>
              <a:off x="6824663" y="1119188"/>
              <a:ext cx="1000125" cy="23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880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60000"/>
                </a:lnSpc>
                <a:spcBef>
                  <a:spcPct val="5000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VREF</a:t>
              </a:r>
            </a:p>
            <a:p>
              <a:pPr marL="0" marR="0" lvl="0" indent="0" defTabSz="914400" eaLnBrk="1" fontAlgn="base" latinLnBrk="0" hangingPunct="1">
                <a:lnSpc>
                  <a:spcPct val="60000"/>
                </a:lnSpc>
                <a:spcBef>
                  <a:spcPct val="5000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Rfb</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a:t>
              </a:r>
            </a:p>
            <a:p>
              <a:pPr marL="0" marR="0" lvl="0" indent="0" defTabSz="914400" eaLnBrk="1" fontAlgn="base" latinLnBrk="0" hangingPunct="1">
                <a:lnSpc>
                  <a:spcPct val="60000"/>
                </a:lnSpc>
                <a:spcBef>
                  <a:spcPct val="50000"/>
                </a:spcBef>
                <a:spcAft>
                  <a:spcPct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60000"/>
                </a:lnSpc>
                <a:spcBef>
                  <a:spcPct val="5000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Iout1</a:t>
              </a:r>
            </a:p>
            <a:p>
              <a:pPr marL="0" marR="0" lvl="0" indent="0" defTabSz="914400" eaLnBrk="1" fontAlgn="base" latinLnBrk="0" hangingPunct="1">
                <a:lnSpc>
                  <a:spcPct val="40000"/>
                </a:lnSpc>
                <a:spcBef>
                  <a:spcPct val="10000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Iout2</a:t>
              </a:r>
            </a:p>
            <a:p>
              <a:pPr marL="0" marR="0" lvl="0" indent="0" defTabSz="914400" eaLnBrk="1" fontAlgn="base" latinLnBrk="0" hangingPunct="1">
                <a:lnSpc>
                  <a:spcPct val="40000"/>
                </a:lnSpc>
                <a:spcBef>
                  <a:spcPct val="5000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40000"/>
                </a:lnSpc>
                <a:spcBef>
                  <a:spcPct val="50000"/>
                </a:spcBef>
                <a:spcAft>
                  <a:spcPct val="0"/>
                </a:spcAft>
                <a:buClrTx/>
                <a:buSzTx/>
                <a:buFontTx/>
                <a:buNone/>
                <a:tabLst/>
                <a:defRPr/>
              </a:pPr>
              <a:endPar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a:p>
              <a:pPr marL="0" marR="0" lvl="0" indent="0" defTabSz="914400" eaLnBrk="1" fontAlgn="base" latinLnBrk="0" hangingPunct="1">
                <a:lnSpc>
                  <a:spcPct val="40000"/>
                </a:lnSpc>
                <a:spcBef>
                  <a:spcPct val="5000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AGND</a:t>
              </a:r>
            </a:p>
          </p:txBody>
        </p:sp>
        <p:sp>
          <p:nvSpPr>
            <p:cNvPr id="65" name="Line 63"/>
            <p:cNvSpPr>
              <a:spLocks noChangeShapeType="1"/>
            </p:cNvSpPr>
            <p:nvPr/>
          </p:nvSpPr>
          <p:spPr bwMode="auto">
            <a:xfrm>
              <a:off x="5743575" y="2971800"/>
              <a:ext cx="0" cy="3286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6" name="Line 64"/>
            <p:cNvSpPr>
              <a:spLocks noChangeShapeType="1"/>
            </p:cNvSpPr>
            <p:nvPr/>
          </p:nvSpPr>
          <p:spPr bwMode="auto">
            <a:xfrm>
              <a:off x="5729288" y="3300413"/>
              <a:ext cx="10858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67" name="Text Box 65"/>
            <p:cNvSpPr txBox="1">
              <a:spLocks noChangeArrowheads="1"/>
            </p:cNvSpPr>
            <p:nvPr/>
          </p:nvSpPr>
          <p:spPr bwMode="auto">
            <a:xfrm>
              <a:off x="6419850" y="184785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Rf</a:t>
              </a:r>
            </a:p>
          </p:txBody>
        </p:sp>
        <p:sp>
          <p:nvSpPr>
            <p:cNvPr id="68" name="Rectangle 66"/>
            <p:cNvSpPr>
              <a:spLocks noChangeArrowheads="1"/>
            </p:cNvSpPr>
            <p:nvPr/>
          </p:nvSpPr>
          <p:spPr bwMode="auto">
            <a:xfrm>
              <a:off x="1514475" y="985838"/>
              <a:ext cx="5214938" cy="4129087"/>
            </a:xfrm>
            <a:prstGeom prst="rect">
              <a:avLst/>
            </a:prstGeom>
            <a:noFill/>
            <a:ln w="25400">
              <a:solidFill>
                <a:srgbClr val="0000CC"/>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Tx/>
                <a:buNone/>
              </a:pPr>
              <a:endParaRPr lang="zh-CN" altLang="en-US" b="1">
                <a:solidFill>
                  <a:srgbClr val="000000"/>
                </a:solidFill>
                <a:ea typeface="楷体_GB2312" pitchFamily="49" charset="-122"/>
              </a:endParaRPr>
            </a:p>
          </p:txBody>
        </p:sp>
        <p:sp>
          <p:nvSpPr>
            <p:cNvPr id="72" name="Rectangle 71"/>
            <p:cNvSpPr>
              <a:spLocks noChangeArrowheads="1"/>
            </p:cNvSpPr>
            <p:nvPr/>
          </p:nvSpPr>
          <p:spPr bwMode="auto">
            <a:xfrm>
              <a:off x="6896100" y="4332288"/>
              <a:ext cx="857250"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0800" rIns="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40000"/>
                </a:lnSpc>
                <a:spcBef>
                  <a:spcPct val="5000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DGND</a:t>
              </a:r>
            </a:p>
          </p:txBody>
        </p:sp>
        <p:sp>
          <p:nvSpPr>
            <p:cNvPr id="73" name="Rectangle 72"/>
            <p:cNvSpPr>
              <a:spLocks noChangeArrowheads="1"/>
            </p:cNvSpPr>
            <p:nvPr/>
          </p:nvSpPr>
          <p:spPr bwMode="auto">
            <a:xfrm>
              <a:off x="6883400" y="3770313"/>
              <a:ext cx="1143000"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40000"/>
                </a:lnSpc>
                <a:spcBef>
                  <a:spcPct val="50000"/>
                </a:spcBef>
                <a:spcAft>
                  <a:spcPct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VCC</a:t>
              </a:r>
            </a:p>
          </p:txBody>
        </p:sp>
        <p:sp>
          <p:nvSpPr>
            <p:cNvPr id="74" name="Line 73"/>
            <p:cNvSpPr>
              <a:spLocks noChangeShapeType="1"/>
            </p:cNvSpPr>
            <p:nvPr/>
          </p:nvSpPr>
          <p:spPr bwMode="auto">
            <a:xfrm flipH="1">
              <a:off x="6713538" y="3832225"/>
              <a:ext cx="18256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5" name="Line 74"/>
            <p:cNvSpPr>
              <a:spLocks noChangeShapeType="1"/>
            </p:cNvSpPr>
            <p:nvPr/>
          </p:nvSpPr>
          <p:spPr bwMode="auto">
            <a:xfrm flipH="1">
              <a:off x="6711950" y="4373563"/>
              <a:ext cx="18256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grpSp>
          <p:nvGrpSpPr>
            <p:cNvPr id="76" name="Group 75"/>
            <p:cNvGrpSpPr>
              <a:grpSpLocks/>
            </p:cNvGrpSpPr>
            <p:nvPr/>
          </p:nvGrpSpPr>
          <p:grpSpPr bwMode="auto">
            <a:xfrm>
              <a:off x="6791325" y="1697038"/>
              <a:ext cx="2274888" cy="1403350"/>
              <a:chOff x="4278" y="1069"/>
              <a:chExt cx="1433" cy="884"/>
            </a:xfrm>
          </p:grpSpPr>
          <p:grpSp>
            <p:nvGrpSpPr>
              <p:cNvPr id="77" name="Group 76"/>
              <p:cNvGrpSpPr>
                <a:grpSpLocks/>
              </p:cNvGrpSpPr>
              <p:nvPr/>
            </p:nvGrpSpPr>
            <p:grpSpPr bwMode="auto">
              <a:xfrm>
                <a:off x="4278" y="1069"/>
                <a:ext cx="1322" cy="884"/>
                <a:chOff x="4278" y="1069"/>
                <a:chExt cx="1322" cy="884"/>
              </a:xfrm>
            </p:grpSpPr>
            <p:sp>
              <p:nvSpPr>
                <p:cNvPr id="79" name="Rectangle 77"/>
                <p:cNvSpPr>
                  <a:spLocks noChangeArrowheads="1"/>
                </p:cNvSpPr>
                <p:nvPr/>
              </p:nvSpPr>
              <p:spPr bwMode="auto">
                <a:xfrm>
                  <a:off x="4799" y="1910"/>
                  <a:ext cx="172" cy="40"/>
                </a:xfrm>
                <a:prstGeom prst="rect">
                  <a:avLst/>
                </a:prstGeom>
                <a:solidFill>
                  <a:srgbClr val="5F5F5F"/>
                </a:solidFill>
                <a:ln w="2540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0" name="Line 78"/>
                <p:cNvSpPr>
                  <a:spLocks noChangeShapeType="1"/>
                </p:cNvSpPr>
                <p:nvPr/>
              </p:nvSpPr>
              <p:spPr bwMode="auto">
                <a:xfrm>
                  <a:off x="4295" y="1069"/>
                  <a:ext cx="1195"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1" name="Line 79"/>
                <p:cNvSpPr>
                  <a:spLocks noChangeShapeType="1"/>
                </p:cNvSpPr>
                <p:nvPr/>
              </p:nvSpPr>
              <p:spPr bwMode="auto">
                <a:xfrm>
                  <a:off x="5484" y="1070"/>
                  <a:ext cx="3" cy="5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2" name="Line 80"/>
                <p:cNvSpPr>
                  <a:spLocks noChangeShapeType="1"/>
                </p:cNvSpPr>
                <p:nvPr/>
              </p:nvSpPr>
              <p:spPr bwMode="auto">
                <a:xfrm>
                  <a:off x="4284" y="1476"/>
                  <a:ext cx="696"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3" name="Line 81"/>
                <p:cNvSpPr>
                  <a:spLocks noChangeShapeType="1"/>
                </p:cNvSpPr>
                <p:nvPr/>
              </p:nvSpPr>
              <p:spPr bwMode="auto">
                <a:xfrm>
                  <a:off x="4278" y="1710"/>
                  <a:ext cx="696"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4" name="Line 82"/>
                <p:cNvSpPr>
                  <a:spLocks noChangeShapeType="1"/>
                </p:cNvSpPr>
                <p:nvPr/>
              </p:nvSpPr>
              <p:spPr bwMode="auto">
                <a:xfrm>
                  <a:off x="4884" y="1713"/>
                  <a:ext cx="0" cy="24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rIns="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5" name="Rectangle 83"/>
                <p:cNvSpPr>
                  <a:spLocks noChangeArrowheads="1"/>
                </p:cNvSpPr>
                <p:nvPr/>
              </p:nvSpPr>
              <p:spPr bwMode="auto">
                <a:xfrm>
                  <a:off x="4979" y="1210"/>
                  <a:ext cx="406" cy="596"/>
                </a:xfrm>
                <a:prstGeom prst="rect">
                  <a:avLst/>
                </a:prstGeom>
                <a:solidFill>
                  <a:srgbClr val="BBE0E3"/>
                </a:solidFill>
                <a:ln w="38100">
                  <a:solidFill>
                    <a:srgbClr val="000000"/>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6" name="Line 84" descr="纸莎草纸"/>
                <p:cNvSpPr>
                  <a:spLocks noChangeShapeType="1"/>
                </p:cNvSpPr>
                <p:nvPr/>
              </p:nvSpPr>
              <p:spPr bwMode="auto">
                <a:xfrm flipH="1" flipV="1">
                  <a:off x="5388" y="1565"/>
                  <a:ext cx="149"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lIns="0" rIns="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7" name="Text Box 85" descr="纸莎草纸"/>
                <p:cNvSpPr txBox="1">
                  <a:spLocks noChangeArrowheads="1"/>
                </p:cNvSpPr>
                <p:nvPr/>
              </p:nvSpPr>
              <p:spPr bwMode="auto">
                <a:xfrm>
                  <a:off x="4969" y="157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88" name="Text Box 86" descr="纸莎草纸"/>
                <p:cNvSpPr txBox="1">
                  <a:spLocks noChangeArrowheads="1"/>
                </p:cNvSpPr>
                <p:nvPr/>
              </p:nvSpPr>
              <p:spPr bwMode="auto">
                <a:xfrm>
                  <a:off x="5255" y="1440"/>
                  <a:ext cx="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89" name="Text Box 87" descr="纸莎草纸"/>
                <p:cNvSpPr txBox="1">
                  <a:spLocks noChangeArrowheads="1"/>
                </p:cNvSpPr>
                <p:nvPr/>
              </p:nvSpPr>
              <p:spPr bwMode="auto">
                <a:xfrm>
                  <a:off x="5136" y="1184"/>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p:txBody>
            </p:sp>
            <p:sp>
              <p:nvSpPr>
                <p:cNvPr id="90" name="Line 88"/>
                <p:cNvSpPr>
                  <a:spLocks noChangeShapeType="1"/>
                </p:cNvSpPr>
                <p:nvPr/>
              </p:nvSpPr>
              <p:spPr bwMode="auto">
                <a:xfrm>
                  <a:off x="5033" y="1460"/>
                  <a:ext cx="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lIns="0" rIns="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91" name="AutoShape 89" descr="纸莎草纸"/>
                <p:cNvSpPr>
                  <a:spLocks noChangeArrowheads="1"/>
                </p:cNvSpPr>
                <p:nvPr/>
              </p:nvSpPr>
              <p:spPr bwMode="auto">
                <a:xfrm rot="5400000">
                  <a:off x="5030" y="1283"/>
                  <a:ext cx="113" cy="91"/>
                </a:xfrm>
                <a:prstGeom prst="triangle">
                  <a:avLst>
                    <a:gd name="adj" fmla="val 50000"/>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92" name="Oval 90"/>
                <p:cNvSpPr>
                  <a:spLocks noChangeArrowheads="1"/>
                </p:cNvSpPr>
                <p:nvPr/>
              </p:nvSpPr>
              <p:spPr bwMode="auto">
                <a:xfrm>
                  <a:off x="5532" y="1530"/>
                  <a:ext cx="68" cy="68"/>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grpSp>
          <p:sp>
            <p:nvSpPr>
              <p:cNvPr id="78" name="Text Box 91" descr="纸莎草纸"/>
              <p:cNvSpPr txBox="1">
                <a:spLocks noChangeArrowheads="1"/>
              </p:cNvSpPr>
              <p:nvPr/>
            </p:nvSpPr>
            <p:spPr bwMode="auto">
              <a:xfrm>
                <a:off x="5394" y="156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1" u="none" strike="noStrike" kern="0" cap="none" spc="0" normalizeH="0" baseline="0" noProof="0">
                    <a:ln>
                      <a:noFill/>
                    </a:ln>
                    <a:solidFill>
                      <a:srgbClr val="0000CC"/>
                    </a:solidFill>
                    <a:effectLst/>
                    <a:uLnTx/>
                    <a:uFillTx/>
                    <a:latin typeface="Times New Roman" panose="02020603050405020304" pitchFamily="18" charset="0"/>
                    <a:ea typeface="宋体" panose="02010600030101010101" pitchFamily="2" charset="-122"/>
                  </a:rPr>
                  <a:t>U</a:t>
                </a:r>
                <a:r>
                  <a:rPr kumimoji="1" lang="en-US" altLang="zh-CN" sz="2400" b="1" i="0" u="none" strike="noStrike" kern="0" cap="none" spc="0" normalizeH="0" baseline="-25000" noProof="0">
                    <a:ln>
                      <a:noFill/>
                    </a:ln>
                    <a:solidFill>
                      <a:srgbClr val="0000CC"/>
                    </a:solidFill>
                    <a:effectLst/>
                    <a:uLnTx/>
                    <a:uFillTx/>
                    <a:latin typeface="Times New Roman" panose="02020603050405020304" pitchFamily="18" charset="0"/>
                    <a:ea typeface="宋体" panose="02010600030101010101" pitchFamily="2" charset="-122"/>
                  </a:rPr>
                  <a:t>out</a:t>
                </a:r>
                <a:endParaRPr kumimoji="1" lang="en-US" altLang="zh-CN" sz="2400" b="1" i="0" u="none" strike="noStrike" kern="0" cap="none" spc="0" normalizeH="0" baseline="0" noProof="0">
                  <a:ln>
                    <a:noFill/>
                  </a:ln>
                  <a:solidFill>
                    <a:srgbClr val="0000CC"/>
                  </a:solidFill>
                  <a:effectLst/>
                  <a:uLnTx/>
                  <a:uFillTx/>
                  <a:latin typeface="Times New Roman" panose="02020603050405020304" pitchFamily="18" charset="0"/>
                  <a:ea typeface="宋体" panose="02010600030101010101" pitchFamily="2" charset="-122"/>
                </a:endParaRPr>
              </a:p>
            </p:txBody>
          </p:sp>
        </p:grpSp>
      </p:grpSp>
      <p:sp>
        <p:nvSpPr>
          <p:cNvPr id="93" name="AutoShape 67"/>
          <p:cNvSpPr>
            <a:spLocks noChangeArrowheads="1"/>
          </p:cNvSpPr>
          <p:nvPr/>
        </p:nvSpPr>
        <p:spPr bwMode="auto">
          <a:xfrm>
            <a:off x="2157625" y="3129206"/>
            <a:ext cx="1485900" cy="1235869"/>
          </a:xfrm>
          <a:prstGeom prst="wedgeRectCallout">
            <a:avLst>
              <a:gd name="adj1" fmla="val -36968"/>
              <a:gd name="adj2" fmla="val -67569"/>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18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开关电路整体</a:t>
            </a:r>
            <a:endParaRPr kumimoji="0" lang="en-US" altLang="zh-CN"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=1</a:t>
            </a:r>
            <a:r>
              <a:rPr kumimoji="0" lang="zh-CN" altLang="en-US" sz="180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锁</a:t>
            </a:r>
            <a:r>
              <a:rPr kumimoji="0" lang="zh-CN" altLang="en-US" sz="18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存数据</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阻断新数据</a:t>
            </a:r>
            <a:r>
              <a:rPr kumimoji="0" lang="en-US" altLang="zh-CN" sz="180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=0</a:t>
            </a:r>
            <a:r>
              <a:rPr kumimoji="0" lang="zh-CN" altLang="en-US" sz="180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允许</a:t>
            </a:r>
            <a:r>
              <a:rPr kumimoji="0" lang="zh-CN" altLang="en-US" sz="18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输入</a:t>
            </a:r>
          </a:p>
        </p:txBody>
      </p:sp>
      <p:sp>
        <p:nvSpPr>
          <p:cNvPr id="94" name="AutoShape 68"/>
          <p:cNvSpPr>
            <a:spLocks noChangeArrowheads="1"/>
          </p:cNvSpPr>
          <p:nvPr/>
        </p:nvSpPr>
        <p:spPr bwMode="auto">
          <a:xfrm>
            <a:off x="3764833" y="3187582"/>
            <a:ext cx="1514475" cy="1497807"/>
          </a:xfrm>
          <a:prstGeom prst="wedgeRectCallout">
            <a:avLst>
              <a:gd name="adj1" fmla="val -46019"/>
              <a:gd name="adj2" fmla="val -72681"/>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118800" rIns="0" bIns="108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开关电路整体</a:t>
            </a:r>
            <a:endParaRPr kumimoji="0" lang="en-US" altLang="zh-CN" sz="18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=1</a:t>
            </a:r>
            <a:r>
              <a:rPr kumimoji="0" lang="zh-CN" altLang="en-US" sz="180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锁</a:t>
            </a:r>
            <a:r>
              <a:rPr kumimoji="0" lang="zh-CN" altLang="en-US" sz="18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存数据</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阻断新数据</a:t>
            </a:r>
            <a:r>
              <a:rPr kumimoji="0" lang="en-US" altLang="zh-CN" sz="180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=0</a:t>
            </a:r>
            <a:r>
              <a:rPr kumimoji="0" lang="zh-CN" altLang="en-US" sz="180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允许</a:t>
            </a:r>
            <a:r>
              <a:rPr kumimoji="0" lang="zh-CN" altLang="en-US" sz="18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输入</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进行转换</a:t>
            </a:r>
          </a:p>
        </p:txBody>
      </p:sp>
    </p:spTree>
    <p:extLst>
      <p:ext uri="{BB962C8B-B14F-4D97-AF65-F5344CB8AC3E}">
        <p14:creationId xmlns:p14="http://schemas.microsoft.com/office/powerpoint/2010/main" val="7623718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590996" y="404664"/>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rPr>
              <a:t>管脚说明如下：</a:t>
            </a:r>
            <a:endPar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67544" y="1052736"/>
            <a:ext cx="7704855" cy="540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95060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2"/>
              <p:cNvSpPr txBox="1">
                <a:spLocks/>
              </p:cNvSpPr>
              <p:nvPr/>
            </p:nvSpPr>
            <p:spPr bwMode="auto">
              <a:xfrm>
                <a:off x="73050" y="188640"/>
                <a:ext cx="8928744" cy="64807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a:t>
                </a:r>
                <a14:m>
                  <m:oMath xmlns:m="http://schemas.openxmlformats.org/officeDocument/2006/math">
                    <m:acc>
                      <m:accPr>
                        <m:chr m:val="̅"/>
                        <m:ctrlPr>
                          <a:rPr kumimoji="0" lang="zh-CN" altLang="en-US" sz="2400" b="0" i="1" u="none" strike="noStrike" kern="0" cap="none" spc="0" normalizeH="0" baseline="0" noProof="0" smtClean="0">
                            <a:ln>
                              <a:noFill/>
                            </a:ln>
                            <a:solidFill>
                              <a:srgbClr val="000000"/>
                            </a:solidFill>
                            <a:effectLst/>
                            <a:uLnTx/>
                            <a:uFillTx/>
                            <a:latin typeface="Cambria Math" panose="02040503050406030204" pitchFamily="18" charset="0"/>
                          </a:rPr>
                        </m:ctrlPr>
                      </m:accPr>
                      <m:e>
                        <m:r>
                          <a:rPr kumimoji="0" lang="en-US" altLang="zh-CN" sz="2400" b="0" i="1" u="none" strike="noStrike" kern="0" cap="none" spc="0" normalizeH="0" baseline="0" noProof="0" smtClean="0">
                            <a:ln>
                              <a:noFill/>
                            </a:ln>
                            <a:solidFill>
                              <a:srgbClr val="000000"/>
                            </a:solidFill>
                            <a:effectLst/>
                            <a:uLnTx/>
                            <a:uFillTx/>
                            <a:latin typeface="Cambria Math"/>
                          </a:rPr>
                          <m:t>𝑊𝑅</m:t>
                        </m:r>
                        <m:r>
                          <a:rPr kumimoji="0" lang="en-US" altLang="zh-CN" sz="2400" b="0" i="1" u="none" strike="noStrike" kern="0" cap="none" spc="0" normalizeH="0" baseline="0" noProof="0" smtClean="0">
                            <a:ln>
                              <a:noFill/>
                            </a:ln>
                            <a:solidFill>
                              <a:srgbClr val="000000"/>
                            </a:solidFill>
                            <a:effectLst/>
                            <a:uLnTx/>
                            <a:uFillTx/>
                            <a:latin typeface="Cambria Math"/>
                          </a:rPr>
                          <m:t>1</m:t>
                        </m:r>
                      </m:e>
                    </m:acc>
                  </m:oMath>
                </a14:m>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14:m>
                  <m:oMath xmlns:m="http://schemas.openxmlformats.org/officeDocument/2006/math">
                    <m:acc>
                      <m:accPr>
                        <m:chr m:val="̅"/>
                        <m:ctrlPr>
                          <a:rPr kumimoji="0" lang="zh-CN" altLang="en-US" sz="2400" b="0" i="1" u="none" strike="noStrike" kern="0" cap="none" spc="0" normalizeH="0" baseline="0" noProof="0" dirty="0" smtClean="0">
                            <a:ln>
                              <a:noFill/>
                            </a:ln>
                            <a:solidFill>
                              <a:srgbClr val="000000"/>
                            </a:solidFill>
                            <a:effectLst/>
                            <a:uLnTx/>
                            <a:uFillTx/>
                            <a:latin typeface="Cambria Math" panose="02040503050406030204" pitchFamily="18" charset="0"/>
                          </a:rPr>
                        </m:ctrlPr>
                      </m:accPr>
                      <m:e>
                        <m:r>
                          <a:rPr kumimoji="0" lang="en-US" altLang="zh-CN" sz="2400" b="0" i="1" u="none" strike="noStrike" kern="0" cap="none" spc="0" normalizeH="0" baseline="0" noProof="0" dirty="0" smtClean="0">
                            <a:ln>
                              <a:noFill/>
                            </a:ln>
                            <a:solidFill>
                              <a:srgbClr val="000000"/>
                            </a:solidFill>
                            <a:effectLst/>
                            <a:uLnTx/>
                            <a:uFillTx/>
                            <a:latin typeface="Cambria Math"/>
                          </a:rPr>
                          <m:t>𝑊𝑅</m:t>
                        </m:r>
                        <m:r>
                          <a:rPr kumimoji="0" lang="en-US" altLang="zh-CN" sz="2400" b="0" i="1" u="none" strike="noStrike" kern="0" cap="none" spc="0" normalizeH="0" baseline="0" noProof="0" dirty="0" smtClean="0">
                            <a:ln>
                              <a:noFill/>
                            </a:ln>
                            <a:solidFill>
                              <a:srgbClr val="000000"/>
                            </a:solidFill>
                            <a:effectLst/>
                            <a:uLnTx/>
                            <a:uFillTx/>
                            <a:latin typeface="Cambria Math"/>
                          </a:rPr>
                          <m:t>2</m:t>
                        </m:r>
                      </m:e>
                    </m:acc>
                  </m:oMath>
                </a14:m>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14:m>
                  <m:oMath xmlns:m="http://schemas.openxmlformats.org/officeDocument/2006/math">
                    <m:acc>
                      <m:accPr>
                        <m:chr m:val="̅"/>
                        <m:ctrlPr>
                          <a:rPr kumimoji="0" lang="zh-CN" altLang="en-US" sz="2400" b="0" i="1" u="none" strike="noStrike" kern="0" cap="none" spc="0" normalizeH="0" baseline="0" noProof="0" dirty="0" smtClean="0">
                            <a:ln>
                              <a:noFill/>
                            </a:ln>
                            <a:solidFill>
                              <a:srgbClr val="000000"/>
                            </a:solidFill>
                            <a:effectLst/>
                            <a:uLnTx/>
                            <a:uFillTx/>
                            <a:latin typeface="Cambria Math" panose="02040503050406030204" pitchFamily="18" charset="0"/>
                          </a:rPr>
                        </m:ctrlPr>
                      </m:accPr>
                      <m:e>
                        <m:r>
                          <a:rPr kumimoji="0" lang="en-US" altLang="zh-CN" sz="2400" b="0" i="1" u="none" strike="noStrike" kern="0" cap="none" spc="0" normalizeH="0" baseline="0" noProof="0" dirty="0" smtClean="0">
                            <a:ln>
                              <a:noFill/>
                            </a:ln>
                            <a:solidFill>
                              <a:srgbClr val="000000"/>
                            </a:solidFill>
                            <a:effectLst/>
                            <a:uLnTx/>
                            <a:uFillTx/>
                            <a:latin typeface="Cambria Math"/>
                          </a:rPr>
                          <m:t>𝐶𝑆</m:t>
                        </m:r>
                      </m:e>
                    </m:acc>
                  </m:oMath>
                </a14:m>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14:m>
                  <m:oMath xmlns:m="http://schemas.openxmlformats.org/officeDocument/2006/math">
                    <m:acc>
                      <m:accPr>
                        <m:chr m:val="̅"/>
                        <m:ctrlPr>
                          <a:rPr kumimoji="0" lang="zh-CN" altLang="en-US" sz="2400" b="0" i="1" u="none" strike="noStrike" kern="0" cap="none" spc="0" normalizeH="0" baseline="0" noProof="0" dirty="0" smtClean="0">
                            <a:ln>
                              <a:noFill/>
                            </a:ln>
                            <a:solidFill>
                              <a:srgbClr val="000000"/>
                            </a:solidFill>
                            <a:effectLst/>
                            <a:uLnTx/>
                            <a:uFillTx/>
                            <a:latin typeface="Cambria Math" panose="02040503050406030204" pitchFamily="18" charset="0"/>
                          </a:rPr>
                        </m:ctrlPr>
                      </m:accPr>
                      <m:e>
                        <m:r>
                          <a:rPr kumimoji="0" lang="en-US" altLang="zh-CN" sz="2400" b="0" i="1" u="none" strike="noStrike" kern="0" cap="none" spc="0" normalizeH="0" baseline="0" noProof="0" dirty="0" smtClean="0">
                            <a:ln>
                              <a:noFill/>
                            </a:ln>
                            <a:solidFill>
                              <a:srgbClr val="000000"/>
                            </a:solidFill>
                            <a:effectLst/>
                            <a:uLnTx/>
                            <a:uFillTx/>
                            <a:latin typeface="Cambria Math"/>
                          </a:rPr>
                          <m:t>𝑋𝐹𝐸𝑅</m:t>
                        </m:r>
                      </m:e>
                    </m:acc>
                  </m:oMath>
                </a14:m>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不同组合接发有三种工作方式，如</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图所</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示。 </a:t>
                </a: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r>
                  <a:rPr kumimoji="0" lang="zh-CN" altLang="en-US"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直通型</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工作</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单缓冲型</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工作</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应用于只有一路模拟输出或有多路输出，但不要求多路同时输出的场合。</a:t>
                </a: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双缓冲型</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工作</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对多路</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转换接口，要求同步进行</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转换输出时，必须采取双缓冲同步接口方式。</a:t>
                </a: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mc:Choice>
        <mc:Fallback xmlns="">
          <p:sp>
            <p:nvSpPr>
              <p:cNvPr id="4" name="内容占位符 2"/>
              <p:cNvSpPr txBox="1">
                <a:spLocks noRot="1" noChangeAspect="1" noMove="1" noResize="1" noEditPoints="1" noAdjustHandles="1" noChangeArrowheads="1" noChangeShapeType="1" noTextEdit="1"/>
              </p:cNvSpPr>
              <p:nvPr/>
            </p:nvSpPr>
            <p:spPr bwMode="auto">
              <a:xfrm>
                <a:off x="73050" y="188640"/>
                <a:ext cx="8928744" cy="6480720"/>
              </a:xfrm>
              <a:prstGeom prst="rect">
                <a:avLst/>
              </a:prstGeom>
              <a:blipFill rotWithShape="0">
                <a:blip r:embed="rId2"/>
                <a:stretch>
                  <a:fillRect l="-1024" t="-753" r="-614" b="-6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7" name="图片 1"/>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9512" y="1052736"/>
            <a:ext cx="8859837"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4377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249421" y="368450"/>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0" cap="none" spc="0" normalizeH="0" baseline="0" noProof="0" smtClean="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3. </a:t>
            </a:r>
            <a:r>
              <a:rPr kumimoji="0" lang="zh-CN" altLang="en-US" sz="2800" b="0" i="0" u="none" strike="noStrike" kern="0" cap="none" spc="0" normalizeH="0" baseline="0" noProof="0" smtClean="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单片机扩展</a:t>
            </a:r>
            <a:r>
              <a:rPr kumimoji="0" lang="en-US" altLang="zh-CN" sz="2800" b="0" i="0" u="none" strike="noStrike" kern="0" cap="none" spc="0" normalizeH="0" baseline="0" noProof="0" smtClean="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DAC0832</a:t>
            </a:r>
            <a:r>
              <a:rPr kumimoji="0" lang="zh-CN" altLang="en-US" sz="2800" b="0" i="0" u="none" strike="noStrike" kern="0" cap="none" spc="0" normalizeH="0" baseline="0" noProof="0" smtClean="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的程控电压源实例</a:t>
            </a:r>
            <a:endParaRPr kumimoji="0" lang="zh-CN" altLang="en-US" sz="2800" b="0" i="0" u="none" strike="noStrike" kern="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内容占位符 2"/>
              <p:cNvSpPr txBox="1">
                <a:spLocks/>
              </p:cNvSpPr>
              <p:nvPr/>
            </p:nvSpPr>
            <p:spPr bwMode="auto">
              <a:xfrm>
                <a:off x="48125" y="1081678"/>
                <a:ext cx="8928744" cy="5425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just"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AT89S51</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单片机控制</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可实现</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数字调压</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，单片机只要</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送给</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不同</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数字量，</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即可实现</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不同的</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模拟</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电压输出。</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lvl="0" algn="ju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输出可采用单缓冲或双缓冲</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方式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本例</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采用单缓冲方式连接</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，即</a:t>
                </a:r>
                <a14:m>
                  <m:oMath xmlns:m="http://schemas.openxmlformats.org/officeDocument/2006/math">
                    <m:acc>
                      <m:accPr>
                        <m:chr m:val="̅"/>
                        <m:ctrlP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rPr>
                        </m:ctrlPr>
                      </m:accPr>
                      <m:e>
                        <m:r>
                          <a:rPr kumimoji="0" lang="en-US" altLang="zh-CN" sz="2400" b="0" i="1" u="none" strike="noStrike" kern="0" cap="none" spc="0" normalizeH="0" baseline="0" noProof="0" smtClean="0">
                            <a:ln>
                              <a:noFill/>
                            </a:ln>
                            <a:solidFill>
                              <a:srgbClr val="0000FF"/>
                            </a:solidFill>
                            <a:effectLst/>
                            <a:uLnTx/>
                            <a:uFillTx/>
                            <a:latin typeface="Cambria Math"/>
                          </a:rPr>
                          <m:t>𝑋𝐹𝐸𝑅</m:t>
                        </m:r>
                      </m:e>
                    </m:acc>
                  </m:oMath>
                </a14:m>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14:m>
                  <m:oMath xmlns:m="http://schemas.openxmlformats.org/officeDocument/2006/math">
                    <m:acc>
                      <m:accPr>
                        <m:chr m:val="̅"/>
                        <m:ctrlPr>
                          <a:rPr kumimoji="0" lang="zh-CN" altLang="en-US" sz="2400" b="0" i="1" u="none" strike="noStrike" kern="0" cap="none" spc="0" normalizeH="0" baseline="0" noProof="0" smtClean="0">
                            <a:ln>
                              <a:noFill/>
                            </a:ln>
                            <a:solidFill>
                              <a:srgbClr val="0000FF"/>
                            </a:solidFill>
                            <a:effectLst/>
                            <a:uLnTx/>
                            <a:uFillTx/>
                            <a:latin typeface="Cambria Math" panose="02040503050406030204" pitchFamily="18" charset="0"/>
                          </a:rPr>
                        </m:ctrlPr>
                      </m:accPr>
                      <m:e>
                        <m:r>
                          <a:rPr kumimoji="0" lang="en-US" altLang="zh-CN" sz="2400" b="0" i="1" u="none" strike="noStrike" kern="0" cap="none" spc="0" normalizeH="0" baseline="0" noProof="0" smtClean="0">
                            <a:ln>
                              <a:noFill/>
                            </a:ln>
                            <a:solidFill>
                              <a:srgbClr val="0000FF"/>
                            </a:solidFill>
                            <a:effectLst/>
                            <a:uLnTx/>
                            <a:uFillTx/>
                            <a:latin typeface="Cambria Math"/>
                          </a:rPr>
                          <m:t>𝑊𝑅</m:t>
                        </m:r>
                        <m:r>
                          <a:rPr kumimoji="0" lang="en-US" altLang="zh-CN" sz="2400" b="0" i="1" u="none" strike="noStrike" kern="0" cap="none" spc="0" normalizeH="0" baseline="0" noProof="0" smtClean="0">
                            <a:ln>
                              <a:noFill/>
                            </a:ln>
                            <a:solidFill>
                              <a:srgbClr val="0000FF"/>
                            </a:solidFill>
                            <a:effectLst/>
                            <a:uLnTx/>
                            <a:uFillTx/>
                            <a:latin typeface="Cambria Math"/>
                          </a:rPr>
                          <m:t>2</m:t>
                        </m:r>
                      </m:e>
                    </m:acc>
                  </m:oMath>
                </a14:m>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第二级</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DAC</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寄存器”</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处于直通</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方式。第一级“</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输入寄存器”为单片机控制的锁存</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方式，</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个锁存控制端的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ILE</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直接</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接到有效</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的高电平，另两</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个控制</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a:t>
                </a:r>
                <a14:m>
                  <m:oMath xmlns:m="http://schemas.openxmlformats.org/officeDocument/2006/math">
                    <m:acc>
                      <m:accPr>
                        <m:chr m:val="̅"/>
                        <m:ctrlPr>
                          <a:rPr kumimoji="0" lang="zh-CN" altLang="en-US" sz="2400" b="0" i="1" u="none" strike="noStrike" kern="0" cap="none" spc="0" normalizeH="0" baseline="0" noProof="0" smtClean="0">
                            <a:ln>
                              <a:noFill/>
                            </a:ln>
                            <a:solidFill>
                              <a:srgbClr val="3333CC"/>
                            </a:solidFill>
                            <a:effectLst/>
                            <a:uLnTx/>
                            <a:uFillTx/>
                            <a:latin typeface="Cambria Math" panose="02040503050406030204" pitchFamily="18" charset="0"/>
                          </a:rPr>
                        </m:ctrlPr>
                      </m:accPr>
                      <m:e>
                        <m:r>
                          <a:rPr kumimoji="0" lang="en-US" altLang="zh-CN" sz="2400" b="0" i="1" u="none" strike="noStrike" kern="0" cap="none" spc="0" normalizeH="0" baseline="0" noProof="0" smtClean="0">
                            <a:ln>
                              <a:noFill/>
                            </a:ln>
                            <a:solidFill>
                              <a:srgbClr val="3333CC"/>
                            </a:solidFill>
                            <a:effectLst/>
                            <a:uLnTx/>
                            <a:uFillTx/>
                            <a:latin typeface="Cambria Math"/>
                          </a:rPr>
                          <m:t>𝐶𝑆</m:t>
                        </m:r>
                      </m:e>
                    </m:acc>
                  </m:oMath>
                </a14:m>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a:t>
                </a:r>
                <a14:m>
                  <m:oMath xmlns:m="http://schemas.openxmlformats.org/officeDocument/2006/math">
                    <m:acc>
                      <m:accPr>
                        <m:chr m:val="̅"/>
                        <m:ctrlPr>
                          <a:rPr kumimoji="0" lang="zh-CN" altLang="en-US" sz="2400" b="0" i="1" u="none" strike="noStrike" kern="0" cap="none" spc="0" normalizeH="0" baseline="0" noProof="0" dirty="0" smtClean="0">
                            <a:ln>
                              <a:noFill/>
                            </a:ln>
                            <a:solidFill>
                              <a:srgbClr val="3333CC"/>
                            </a:solidFill>
                            <a:effectLst/>
                            <a:uLnTx/>
                            <a:uFillTx/>
                            <a:latin typeface="Cambria Math" panose="02040503050406030204" pitchFamily="18" charset="0"/>
                          </a:rPr>
                        </m:ctrlPr>
                      </m:accPr>
                      <m:e>
                        <m:r>
                          <a:rPr kumimoji="0" lang="en-US" altLang="zh-CN" sz="2400" b="0" i="1" u="none" strike="noStrike" kern="0" cap="none" spc="0" normalizeH="0" baseline="0" noProof="0" dirty="0" smtClean="0">
                            <a:ln>
                              <a:noFill/>
                            </a:ln>
                            <a:solidFill>
                              <a:srgbClr val="3333CC"/>
                            </a:solidFill>
                            <a:effectLst/>
                            <a:uLnTx/>
                            <a:uFillTx/>
                            <a:latin typeface="Cambria Math"/>
                          </a:rPr>
                          <m:t>𝑊𝑅</m:t>
                        </m:r>
                        <m:r>
                          <a:rPr kumimoji="0" lang="en-US" altLang="zh-CN" sz="2400" b="0" i="1" u="none" strike="noStrike" kern="0" cap="none" spc="0" normalizeH="0" baseline="0" noProof="0" dirty="0" smtClean="0">
                            <a:ln>
                              <a:noFill/>
                            </a:ln>
                            <a:solidFill>
                              <a:srgbClr val="3333CC"/>
                            </a:solidFill>
                            <a:effectLst/>
                            <a:uLnTx/>
                            <a:uFillTx/>
                            <a:latin typeface="Cambria Math"/>
                          </a:rPr>
                          <m:t>1</m:t>
                        </m:r>
                      </m:e>
                    </m:acc>
                  </m:oMath>
                </a14:m>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分别</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由</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单片机</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的</a:t>
                </a:r>
                <a:r>
                  <a:rPr kumimoji="0" lang="en-US" altLang="zh-CN"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P2.0</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和</a:t>
                </a:r>
                <a:r>
                  <a:rPr kumimoji="0" lang="en-US" altLang="zh-CN"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P2.1</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来控制</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的输出电压</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与</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输入</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数字量</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（十进制数值）的</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关系</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612000" algn="just"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0" cap="none" spc="0" normalizeH="0" baseline="-25000" noProof="0" dirty="0" smtClean="0">
                    <a:ln>
                      <a:noFill/>
                    </a:ln>
                    <a:solidFill>
                      <a:srgbClr val="C00000"/>
                    </a:solidFill>
                    <a:effectLst/>
                    <a:uLnTx/>
                    <a:uFillTx/>
                    <a:latin typeface="微软雅黑" panose="020B0503020204020204" pitchFamily="34" charset="-122"/>
                    <a:ea typeface="微软雅黑" panose="020B0503020204020204" pitchFamily="34" charset="-122"/>
                  </a:rPr>
                  <a:t>O </a:t>
                </a:r>
                <a:r>
                  <a:rPr kumimoji="0" lang="en-US" altLang="zh-CN"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 -B </a:t>
                </a:r>
                <a14:m>
                  <m:oMath xmlns:m="http://schemas.openxmlformats.org/officeDocument/2006/math">
                    <m:f>
                      <m:fPr>
                        <m:ctrlPr>
                          <a:rPr kumimoji="0" lang="en-US" altLang="zh-CN" sz="2400" b="0" i="1" u="none" strike="noStrike" kern="0" cap="none" spc="0" normalizeH="0" baseline="0" noProof="0" smtClean="0">
                            <a:ln>
                              <a:noFill/>
                            </a:ln>
                            <a:solidFill>
                              <a:srgbClr val="C00000"/>
                            </a:solidFill>
                            <a:effectLst/>
                            <a:uLnTx/>
                            <a:uFillTx/>
                            <a:latin typeface="Cambria Math" panose="02040503050406030204" pitchFamily="18" charset="0"/>
                          </a:rPr>
                        </m:ctrlPr>
                      </m:fPr>
                      <m:num>
                        <m:r>
                          <a:rPr kumimoji="0" lang="en-US" altLang="zh-CN" sz="2400" b="0" i="1" u="none" strike="noStrike" kern="0" cap="none" spc="0" normalizeH="0" baseline="0" noProof="0" smtClean="0">
                            <a:ln>
                              <a:noFill/>
                            </a:ln>
                            <a:solidFill>
                              <a:srgbClr val="C00000"/>
                            </a:solidFill>
                            <a:effectLst/>
                            <a:uLnTx/>
                            <a:uFillTx/>
                            <a:latin typeface="Cambria Math"/>
                          </a:rPr>
                          <m:t>𝑉</m:t>
                        </m:r>
                        <m:r>
                          <a:rPr kumimoji="0" lang="en-US" altLang="zh-CN" sz="2400" b="0" i="1" u="none" strike="noStrike" kern="0" cap="none" spc="0" normalizeH="0" baseline="-25000" noProof="0" smtClean="0">
                            <a:ln>
                              <a:noFill/>
                            </a:ln>
                            <a:solidFill>
                              <a:srgbClr val="C00000"/>
                            </a:solidFill>
                            <a:effectLst/>
                            <a:uLnTx/>
                            <a:uFillTx/>
                            <a:latin typeface="Cambria Math"/>
                          </a:rPr>
                          <m:t>𝑅𝐸𝐹</m:t>
                        </m:r>
                      </m:num>
                      <m:den>
                        <m:r>
                          <a:rPr kumimoji="0" lang="en-US" altLang="zh-CN" sz="2400" b="0" i="1" u="none" strike="noStrike" kern="0" cap="none" spc="0" normalizeH="0" baseline="0" noProof="0" smtClean="0">
                            <a:ln>
                              <a:noFill/>
                            </a:ln>
                            <a:solidFill>
                              <a:srgbClr val="C00000"/>
                            </a:solidFill>
                            <a:effectLst/>
                            <a:uLnTx/>
                            <a:uFillTx/>
                            <a:latin typeface="Cambria Math"/>
                          </a:rPr>
                          <m:t>256</m:t>
                        </m:r>
                      </m:den>
                    </m:f>
                  </m:oMath>
                </a14:m>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输出的模拟</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电压</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Vo</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和输入的</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数字量</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以及</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基准电压</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REF</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成正比</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，且</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K</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也为</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255</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时</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Vo</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为最大的绝对值输出，且不会大于</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VREF</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bwMode="auto">
              <a:xfrm>
                <a:off x="48125" y="1081678"/>
                <a:ext cx="8928744" cy="5425000"/>
              </a:xfrm>
              <a:prstGeom prst="rect">
                <a:avLst/>
              </a:prstGeom>
              <a:blipFill rotWithShape="0">
                <a:blip r:embed="rId2"/>
                <a:stretch>
                  <a:fillRect l="-1092" t="-899" r="-956" b="-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617824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1066560"/>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7" name="矩形 6"/>
          <p:cNvSpPr/>
          <p:nvPr/>
        </p:nvSpPr>
        <p:spPr>
          <a:xfrm>
            <a:off x="1658333" y="197478"/>
            <a:ext cx="5827236" cy="1323439"/>
          </a:xfrm>
          <a:prstGeom prst="rect">
            <a:avLst/>
          </a:prstGeom>
        </p:spPr>
        <p:txBody>
          <a:bodyPr wrap="none">
            <a:spAutoFit/>
          </a:bodyPr>
          <a:lstStyle/>
          <a:p>
            <a:pPr marL="566738" lvl="0" indent="-612000">
              <a:lnSpc>
                <a:spcPct val="125000"/>
              </a:lnSpc>
            </a:pP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的外设接口与应用</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五边形 7"/>
          <p:cNvSpPr/>
          <p:nvPr/>
        </p:nvSpPr>
        <p:spPr bwMode="auto">
          <a:xfrm>
            <a:off x="1770412" y="143933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9" name="AutoShape 15"/>
          <p:cNvSpPr>
            <a:spLocks noChangeArrowheads="1"/>
          </p:cNvSpPr>
          <p:nvPr/>
        </p:nvSpPr>
        <p:spPr bwMode="auto">
          <a:xfrm>
            <a:off x="2800766" y="1425052"/>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LED</a:t>
            </a:r>
            <a:r>
              <a:rPr lang="zh-CN" altLang="en-US" sz="3200" b="1" kern="0" dirty="0" smtClean="0">
                <a:solidFill>
                  <a:srgbClr val="002060"/>
                </a:solidFill>
                <a:latin typeface="黑体" panose="02010609060101010101" pitchFamily="49" charset="-122"/>
                <a:ea typeface="黑体" panose="02010609060101010101" pitchFamily="49" charset="-122"/>
              </a:rPr>
              <a:t>显示器接口技术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0" name="五边形 9"/>
          <p:cNvSpPr/>
          <p:nvPr/>
        </p:nvSpPr>
        <p:spPr bwMode="auto">
          <a:xfrm>
            <a:off x="1756047" y="223346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1" name="AutoShape 15"/>
          <p:cNvSpPr>
            <a:spLocks noChangeArrowheads="1"/>
          </p:cNvSpPr>
          <p:nvPr/>
        </p:nvSpPr>
        <p:spPr bwMode="auto">
          <a:xfrm>
            <a:off x="2800047" y="2256513"/>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按键、键盘接口技术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2" name="五边形 11"/>
          <p:cNvSpPr/>
          <p:nvPr/>
        </p:nvSpPr>
        <p:spPr bwMode="auto">
          <a:xfrm>
            <a:off x="1756047" y="3112379"/>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3" name="AutoShape 15"/>
          <p:cNvSpPr>
            <a:spLocks noChangeArrowheads="1"/>
          </p:cNvSpPr>
          <p:nvPr/>
        </p:nvSpPr>
        <p:spPr bwMode="auto">
          <a:xfrm>
            <a:off x="2800047" y="3098094"/>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3200" b="1" kern="0" dirty="0" smtClean="0">
                <a:solidFill>
                  <a:srgbClr val="002060"/>
                </a:solidFill>
                <a:latin typeface="黑体" panose="02010609060101010101" pitchFamily="49" charset="-122"/>
                <a:ea typeface="黑体" panose="02010609060101010101" pitchFamily="49" charset="-122"/>
              </a:rPr>
              <a:t>系统</a:t>
            </a:r>
            <a:r>
              <a:rPr lang="en-US" altLang="zh-CN" sz="3200" b="1" kern="0" dirty="0" smtClean="0">
                <a:solidFill>
                  <a:srgbClr val="002060"/>
                </a:solidFill>
                <a:latin typeface="黑体" panose="02010609060101010101" pitchFamily="49" charset="-122"/>
                <a:ea typeface="黑体" panose="02010609060101010101" pitchFamily="49" charset="-122"/>
              </a:rPr>
              <a:t>I/O</a:t>
            </a:r>
            <a:r>
              <a:rPr lang="zh-CN" altLang="en-US" sz="3200" b="1" kern="0" dirty="0" smtClean="0">
                <a:solidFill>
                  <a:srgbClr val="002060"/>
                </a:solidFill>
                <a:latin typeface="黑体" panose="02010609060101010101" pitchFamily="49" charset="-122"/>
                <a:ea typeface="黑体" panose="02010609060101010101" pitchFamily="49" charset="-122"/>
              </a:rPr>
              <a:t>接口扩展技术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4" name="五边形 13"/>
          <p:cNvSpPr/>
          <p:nvPr/>
        </p:nvSpPr>
        <p:spPr bwMode="auto">
          <a:xfrm>
            <a:off x="1756047" y="3920796"/>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5" action="ppaction://hlinksldjump"/>
              </a:rPr>
              <a:t>4.4</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5" name="AutoShape 15"/>
          <p:cNvSpPr>
            <a:spLocks noChangeArrowheads="1"/>
          </p:cNvSpPr>
          <p:nvPr/>
        </p:nvSpPr>
        <p:spPr bwMode="auto">
          <a:xfrm>
            <a:off x="2800047" y="3906511"/>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a:solidFill>
                  <a:srgbClr val="002060"/>
                </a:solidFill>
                <a:latin typeface="黑体" panose="02010609060101010101" pitchFamily="49" charset="-122"/>
                <a:ea typeface="黑体" panose="02010609060101010101" pitchFamily="49" charset="-122"/>
              </a:rPr>
              <a:t>LCD</a:t>
            </a:r>
            <a:r>
              <a:rPr lang="zh-CN" altLang="en-US" sz="3200" b="1" kern="0" dirty="0">
                <a:solidFill>
                  <a:srgbClr val="002060"/>
                </a:solidFill>
                <a:latin typeface="黑体" panose="02010609060101010101" pitchFamily="49" charset="-122"/>
                <a:ea typeface="黑体" panose="02010609060101010101" pitchFamily="49" charset="-122"/>
              </a:rPr>
              <a:t>显示器接口技术</a:t>
            </a:r>
          </a:p>
        </p:txBody>
      </p:sp>
      <p:sp>
        <p:nvSpPr>
          <p:cNvPr id="16" name="五边形 15"/>
          <p:cNvSpPr/>
          <p:nvPr/>
        </p:nvSpPr>
        <p:spPr bwMode="auto">
          <a:xfrm>
            <a:off x="1756047" y="4729213"/>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6" action="ppaction://hlinksldjump"/>
              </a:rPr>
              <a:t>4.5</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7" name="AutoShape 15"/>
          <p:cNvSpPr>
            <a:spLocks noChangeArrowheads="1"/>
          </p:cNvSpPr>
          <p:nvPr/>
        </p:nvSpPr>
        <p:spPr bwMode="auto">
          <a:xfrm>
            <a:off x="2800047" y="4714928"/>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D/A</a:t>
            </a:r>
            <a:r>
              <a:rPr lang="zh-CN" altLang="en-US" sz="3200" b="1" kern="0" dirty="0" smtClean="0">
                <a:solidFill>
                  <a:srgbClr val="002060"/>
                </a:solidFill>
                <a:latin typeface="黑体" panose="02010609060101010101" pitchFamily="49" charset="-122"/>
                <a:ea typeface="黑体" panose="02010609060101010101" pitchFamily="49" charset="-122"/>
              </a:rPr>
              <a:t>转换器接口技术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8" name="五边形 17"/>
          <p:cNvSpPr/>
          <p:nvPr/>
        </p:nvSpPr>
        <p:spPr bwMode="auto">
          <a:xfrm>
            <a:off x="1756047" y="5523345"/>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7" action="ppaction://hlinksldjump"/>
              </a:rPr>
              <a:t>4.6</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9" name="AutoShape 15"/>
          <p:cNvSpPr>
            <a:spLocks noChangeArrowheads="1"/>
          </p:cNvSpPr>
          <p:nvPr/>
        </p:nvSpPr>
        <p:spPr bwMode="auto">
          <a:xfrm>
            <a:off x="2800047" y="5509060"/>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A/D</a:t>
            </a:r>
            <a:r>
              <a:rPr lang="zh-CN" altLang="en-US" sz="3200" b="1" kern="0" dirty="0" smtClean="0">
                <a:solidFill>
                  <a:srgbClr val="002060"/>
                </a:solidFill>
                <a:latin typeface="黑体" panose="02010609060101010101" pitchFamily="49" charset="-122"/>
                <a:ea typeface="黑体" panose="02010609060101010101" pitchFamily="49" charset="-122"/>
              </a:rPr>
              <a:t>转换器</a:t>
            </a:r>
            <a:r>
              <a:rPr lang="zh-CN" altLang="en-US" sz="3200" b="1" kern="0" dirty="0">
                <a:solidFill>
                  <a:srgbClr val="002060"/>
                </a:solidFill>
                <a:latin typeface="黑体" panose="02010609060101010101" pitchFamily="49" charset="-122"/>
                <a:ea typeface="黑体" panose="02010609060101010101" pitchFamily="49" charset="-122"/>
              </a:rPr>
              <a:t>接口</a:t>
            </a:r>
            <a:r>
              <a:rPr lang="zh-CN" altLang="en-US" sz="3200" b="1" kern="0" dirty="0" smtClean="0">
                <a:solidFill>
                  <a:srgbClr val="002060"/>
                </a:solidFill>
                <a:latin typeface="黑体" panose="02010609060101010101" pitchFamily="49" charset="-122"/>
                <a:ea typeface="黑体" panose="02010609060101010101" pitchFamily="49" charset="-122"/>
              </a:rPr>
              <a:t>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576414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33535" y="116632"/>
            <a:ext cx="907003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例</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：单片机与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DAC0832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单缓冲方式接口电路如图所示</a:t>
            </a:r>
            <a:endParaRPr kumimoji="0" lang="zh-CN" altLang="en-US" sz="2800" b="0"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endParaRPr>
          </a:p>
        </p:txBody>
      </p:sp>
      <p:grpSp>
        <p:nvGrpSpPr>
          <p:cNvPr id="13" name="组合 12"/>
          <p:cNvGrpSpPr/>
          <p:nvPr/>
        </p:nvGrpSpPr>
        <p:grpSpPr>
          <a:xfrm>
            <a:off x="72989" y="726232"/>
            <a:ext cx="8856984" cy="5688632"/>
            <a:chOff x="72989" y="726232"/>
            <a:chExt cx="8856984" cy="5688632"/>
          </a:xfrm>
        </p:grpSpPr>
        <p:grpSp>
          <p:nvGrpSpPr>
            <p:cNvPr id="9" name="组合 8"/>
            <p:cNvGrpSpPr/>
            <p:nvPr/>
          </p:nvGrpSpPr>
          <p:grpSpPr>
            <a:xfrm>
              <a:off x="72989" y="726232"/>
              <a:ext cx="8856984" cy="5688632"/>
              <a:chOff x="72989" y="726232"/>
              <a:chExt cx="8856984" cy="5688632"/>
            </a:xfrm>
          </p:grpSpPr>
          <p:pic>
            <p:nvPicPr>
              <p:cNvPr id="3"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72989" y="726232"/>
                <a:ext cx="8856984"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237022" y="2426329"/>
                <a:ext cx="579422" cy="407406"/>
              </a:xfrm>
              <a:prstGeom prst="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03824" y="2589292"/>
                <a:ext cx="579422" cy="235390"/>
              </a:xfrm>
              <a:prstGeom prst="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03824" y="2833735"/>
                <a:ext cx="579422" cy="362138"/>
              </a:xfrm>
              <a:prstGeom prst="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3960138" y="2147464"/>
              <a:ext cx="733331" cy="369332"/>
            </a:xfrm>
            <a:prstGeom prst="rect">
              <a:avLst/>
            </a:prstGeom>
            <a:noFill/>
          </p:spPr>
          <p:txBody>
            <a:bodyPr wrap="square" rtlCol="0">
              <a:spAutoFit/>
            </a:bodyPr>
            <a:lstStyle/>
            <a:p>
              <a:r>
                <a:rPr lang="en-US" altLang="zh-CN" dirty="0" smtClean="0">
                  <a:solidFill>
                    <a:srgbClr val="0000FF"/>
                  </a:solidFill>
                </a:rPr>
                <a:t>1</a:t>
              </a:r>
              <a:endParaRPr lang="zh-CN" altLang="en-US" dirty="0">
                <a:solidFill>
                  <a:srgbClr val="0000FF"/>
                </a:solidFill>
              </a:endParaRPr>
            </a:p>
          </p:txBody>
        </p:sp>
        <p:sp>
          <p:nvSpPr>
            <p:cNvPr id="11" name="文本框 10"/>
            <p:cNvSpPr txBox="1"/>
            <p:nvPr/>
          </p:nvSpPr>
          <p:spPr>
            <a:xfrm>
              <a:off x="5032220" y="2835643"/>
              <a:ext cx="733331" cy="369332"/>
            </a:xfrm>
            <a:prstGeom prst="rect">
              <a:avLst/>
            </a:prstGeom>
            <a:noFill/>
          </p:spPr>
          <p:txBody>
            <a:bodyPr wrap="square" rtlCol="0">
              <a:spAutoFit/>
            </a:bodyPr>
            <a:lstStyle/>
            <a:p>
              <a:r>
                <a:rPr lang="en-US" altLang="zh-CN" dirty="0" smtClean="0">
                  <a:solidFill>
                    <a:srgbClr val="FF0000"/>
                  </a:solidFill>
                </a:rPr>
                <a:t>2</a:t>
              </a:r>
              <a:endParaRPr lang="zh-CN" altLang="en-US" dirty="0">
                <a:solidFill>
                  <a:srgbClr val="FF0000"/>
                </a:solidFill>
              </a:endParaRPr>
            </a:p>
          </p:txBody>
        </p:sp>
        <p:sp>
          <p:nvSpPr>
            <p:cNvPr id="12" name="文本框 11"/>
            <p:cNvSpPr txBox="1"/>
            <p:nvPr/>
          </p:nvSpPr>
          <p:spPr>
            <a:xfrm>
              <a:off x="5010341" y="2361151"/>
              <a:ext cx="733331" cy="369332"/>
            </a:xfrm>
            <a:prstGeom prst="rect">
              <a:avLst/>
            </a:prstGeom>
            <a:noFill/>
          </p:spPr>
          <p:txBody>
            <a:bodyPr wrap="square" rtlCol="0">
              <a:spAutoFit/>
            </a:bodyPr>
            <a:lstStyle/>
            <a:p>
              <a:r>
                <a:rPr lang="en-US" altLang="zh-CN" dirty="0" smtClean="0">
                  <a:solidFill>
                    <a:srgbClr val="0000FF"/>
                  </a:solidFill>
                </a:rPr>
                <a:t>1</a:t>
              </a:r>
              <a:endParaRPr lang="zh-CN" altLang="en-US" dirty="0">
                <a:solidFill>
                  <a:srgbClr val="0000FF"/>
                </a:solidFill>
              </a:endParaRPr>
            </a:p>
          </p:txBody>
        </p:sp>
      </p:grpSp>
      <p:sp>
        <p:nvSpPr>
          <p:cNvPr id="4" name="椭圆 3"/>
          <p:cNvSpPr/>
          <p:nvPr/>
        </p:nvSpPr>
        <p:spPr>
          <a:xfrm>
            <a:off x="3358839" y="2996695"/>
            <a:ext cx="425513" cy="83291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963221" y="3099770"/>
            <a:ext cx="425513" cy="83291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98764" y="3829614"/>
            <a:ext cx="651849" cy="191933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3977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2"/>
              <p:cNvSpPr txBox="1">
                <a:spLocks/>
              </p:cNvSpPr>
              <p:nvPr/>
            </p:nvSpPr>
            <p:spPr bwMode="auto">
              <a:xfrm>
                <a:off x="0" y="1016102"/>
                <a:ext cx="8928744" cy="50124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单片机的</a:t>
                </a:r>
                <a:r>
                  <a:rPr kumimoji="0" lang="en-US" altLang="zh-CN"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P2.0</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脚控制</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a:t>
                </a:r>
                <a14:m>
                  <m:oMath xmlns:m="http://schemas.openxmlformats.org/officeDocument/2006/math">
                    <m:acc>
                      <m:accPr>
                        <m:chr m:val="̅"/>
                        <m:ctrlPr>
                          <a:rPr kumimoji="0" lang="zh-CN" altLang="en-US" sz="2400" b="0" i="1" u="none" strike="noStrike" kern="0" cap="none" spc="0" normalizeH="0" baseline="0" noProof="0" smtClean="0">
                            <a:ln>
                              <a:noFill/>
                            </a:ln>
                            <a:solidFill>
                              <a:srgbClr val="000000"/>
                            </a:solidFill>
                            <a:effectLst/>
                            <a:uLnTx/>
                            <a:uFillTx/>
                            <a:latin typeface="Cambria Math" panose="02040503050406030204" pitchFamily="18" charset="0"/>
                          </a:rPr>
                        </m:ctrlPr>
                      </m:accPr>
                      <m:e>
                        <m:r>
                          <a:rPr kumimoji="0" lang="en-US" altLang="zh-CN" sz="2400" b="0" i="1" u="none" strike="noStrike" kern="0" cap="none" spc="0" normalizeH="0" baseline="0" noProof="0" smtClean="0">
                            <a:ln>
                              <a:noFill/>
                            </a:ln>
                            <a:solidFill>
                              <a:srgbClr val="000000"/>
                            </a:solidFill>
                            <a:effectLst/>
                            <a:uLnTx/>
                            <a:uFillTx/>
                            <a:latin typeface="Cambria Math"/>
                          </a:rPr>
                          <m:t>𝐶𝑆</m:t>
                        </m:r>
                      </m:e>
                    </m:acc>
                  </m:oMath>
                </a14:m>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脚，</a:t>
                </a:r>
                <a:r>
                  <a:rPr kumimoji="0" lang="en-US" altLang="zh-CN"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P2.1</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控制</a:t>
                </a:r>
                <a14:m>
                  <m:oMath xmlns:m="http://schemas.openxmlformats.org/officeDocument/2006/math">
                    <m:acc>
                      <m:accPr>
                        <m:chr m:val="̅"/>
                        <m:ctrlPr>
                          <a:rPr kumimoji="0" lang="zh-CN" altLang="en-US" sz="2400" b="0" i="1" u="none" strike="noStrike" kern="0" cap="none" spc="0" normalizeH="0" baseline="0" noProof="0" smtClean="0">
                            <a:ln>
                              <a:noFill/>
                            </a:ln>
                            <a:solidFill>
                              <a:srgbClr val="3333CC"/>
                            </a:solidFill>
                            <a:effectLst/>
                            <a:uLnTx/>
                            <a:uFillTx/>
                            <a:latin typeface="Cambria Math" panose="02040503050406030204" pitchFamily="18" charset="0"/>
                          </a:rPr>
                        </m:ctrlPr>
                      </m:accPr>
                      <m:e>
                        <m:r>
                          <a:rPr kumimoji="0" lang="en-US" altLang="zh-CN" sz="2400" b="0" i="1" u="none" strike="noStrike" kern="0" cap="none" spc="0" normalizeH="0" baseline="0" noProof="0" smtClean="0">
                            <a:ln>
                              <a:noFill/>
                            </a:ln>
                            <a:solidFill>
                              <a:srgbClr val="3333CC"/>
                            </a:solidFill>
                            <a:effectLst/>
                            <a:uLnTx/>
                            <a:uFillTx/>
                            <a:latin typeface="Cambria Math"/>
                          </a:rPr>
                          <m:t>𝑊𝑅</m:t>
                        </m:r>
                        <m:r>
                          <a:rPr kumimoji="0" lang="en-US" altLang="zh-CN" sz="2400" b="0" i="1" u="none" strike="noStrike" kern="0" cap="none" spc="0" normalizeH="0" baseline="0" noProof="0" smtClean="0">
                            <a:ln>
                              <a:noFill/>
                            </a:ln>
                            <a:solidFill>
                              <a:srgbClr val="3333CC"/>
                            </a:solidFill>
                            <a:effectLst/>
                            <a:uLnTx/>
                            <a:uFillTx/>
                            <a:latin typeface="Cambria Math"/>
                          </a:rPr>
                          <m:t>1</m:t>
                        </m:r>
                      </m:e>
                    </m:acc>
                  </m:oMath>
                </a14:m>
                <a:r>
                  <a:rPr kumimoji="0" lang="en-US" altLang="zh-CN"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。当</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P2.0</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脚为低电平时，</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如果</a:t>
                </a:r>
                <a14:m>
                  <m:oMath xmlns:m="http://schemas.openxmlformats.org/officeDocument/2006/math">
                    <m:acc>
                      <m:accPr>
                        <m:chr m:val="̅"/>
                        <m:ctrlPr>
                          <a:rPr kumimoji="0" lang="zh-CN" altLang="en-US" sz="2400" b="0" i="1" u="none" strike="noStrike" kern="0" cap="none" spc="0" normalizeH="0" baseline="0" noProof="0" smtClean="0">
                            <a:ln>
                              <a:noFill/>
                            </a:ln>
                            <a:solidFill>
                              <a:srgbClr val="3333CC"/>
                            </a:solidFill>
                            <a:effectLst/>
                            <a:uLnTx/>
                            <a:uFillTx/>
                            <a:latin typeface="Cambria Math" panose="02040503050406030204" pitchFamily="18" charset="0"/>
                          </a:rPr>
                        </m:ctrlPr>
                      </m:accPr>
                      <m:e>
                        <m:r>
                          <a:rPr kumimoji="0" lang="en-US" altLang="zh-CN" sz="2400" b="0" i="1" u="none" strike="noStrike" kern="0" cap="none" spc="0" normalizeH="0" baseline="0" noProof="0" smtClean="0">
                            <a:ln>
                              <a:noFill/>
                            </a:ln>
                            <a:solidFill>
                              <a:srgbClr val="3333CC"/>
                            </a:solidFill>
                            <a:effectLst/>
                            <a:uLnTx/>
                            <a:uFillTx/>
                            <a:latin typeface="Cambria Math"/>
                          </a:rPr>
                          <m:t>𝑊𝑅</m:t>
                        </m:r>
                      </m:e>
                    </m:acc>
                  </m:oMath>
                </a14:m>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同时有效</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，单片机就会</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把</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数字值通过</a:t>
                </a:r>
                <a:r>
                  <a:rPr kumimoji="0" lang="en-US" altLang="zh-CN"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P1</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口送入</a:t>
                </a:r>
                <a:r>
                  <a:rPr kumimoji="0" lang="en-US" altLang="zh-CN"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的</a:t>
                </a:r>
                <a:r>
                  <a:rPr kumimoji="0" lang="en-US" altLang="zh-CN"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D17</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D10</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端</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，并转换输出，用虚拟直流电压表测量经运放</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LM358</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I/V</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转换后的电压值，观察输出电压的变化。</a:t>
                </a: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程序运行</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后可看到</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，直流电压</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表测量的输出电压</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2.5~0V</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（参考电压为</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2.5V</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）范围内不断线性变化。如果参考电压为</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，则输出电压在</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-5</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0V</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范围内变化。</a:t>
                </a: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单片机</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送给</a:t>
                </a:r>
                <a:r>
                  <a:rPr kumimoji="0" lang="en-US" altLang="zh-CN"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不同的数字</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量就</a:t>
                </a:r>
                <a:r>
                  <a:rPr kumimoji="0" lang="zh-CN" altLang="en-US" sz="2400" b="0"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可得到不同的输出电平</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，从而使单片机控制</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DAC0832</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成为一个程控电压源。</a:t>
                </a: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mc:Choice>
        <mc:Fallback xmlns="">
          <p:sp>
            <p:nvSpPr>
              <p:cNvPr id="2" name="内容占位符 2"/>
              <p:cNvSpPr txBox="1">
                <a:spLocks noRot="1" noChangeAspect="1" noMove="1" noResize="1" noEditPoints="1" noAdjustHandles="1" noChangeArrowheads="1" noChangeShapeType="1" noTextEdit="1"/>
              </p:cNvSpPr>
              <p:nvPr/>
            </p:nvSpPr>
            <p:spPr bwMode="auto">
              <a:xfrm>
                <a:off x="0" y="1016102"/>
                <a:ext cx="8928744" cy="5012488"/>
              </a:xfrm>
              <a:prstGeom prst="rect">
                <a:avLst/>
              </a:prstGeom>
              <a:blipFill rotWithShape="0">
                <a:blip r:embed="rId2"/>
                <a:stretch>
                  <a:fillRect l="-1024" t="-973" r="-8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9989891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5631923" y="897134"/>
            <a:ext cx="171329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参考程序</a:t>
            </a:r>
            <a:endPar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6" name="组合 5"/>
          <p:cNvGrpSpPr/>
          <p:nvPr/>
        </p:nvGrpSpPr>
        <p:grpSpPr>
          <a:xfrm>
            <a:off x="781841" y="304800"/>
            <a:ext cx="7776863" cy="6222540"/>
            <a:chOff x="1580738" y="304800"/>
            <a:chExt cx="7776863" cy="6222540"/>
          </a:xfrm>
        </p:grpSpPr>
        <p:pic>
          <p:nvPicPr>
            <p:cNvPr id="4" name="Picture 4"/>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861466" y="304800"/>
              <a:ext cx="3721188" cy="2723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t="-89" b="-1"/>
            <a:stretch/>
          </p:blipFill>
          <p:spPr bwMode="auto">
            <a:xfrm>
              <a:off x="1580738" y="3028557"/>
              <a:ext cx="7776863" cy="3498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文本框 1"/>
          <p:cNvSpPr txBox="1"/>
          <p:nvPr/>
        </p:nvSpPr>
        <p:spPr>
          <a:xfrm>
            <a:off x="3494638" y="4316283"/>
            <a:ext cx="1502875" cy="307777"/>
          </a:xfrm>
          <a:prstGeom prst="rect">
            <a:avLst/>
          </a:prstGeom>
          <a:noFill/>
        </p:spPr>
        <p:txBody>
          <a:bodyPr wrap="square" rtlCol="0">
            <a:spAutoFit/>
          </a:bodyPr>
          <a:lstStyle/>
          <a:p>
            <a:r>
              <a:rPr lang="en-US" altLang="zh-CN" sz="1400" dirty="0" smtClean="0"/>
              <a:t>//</a:t>
            </a:r>
            <a:r>
              <a:rPr lang="zh-CN" altLang="en-US" sz="1400" dirty="0" smtClean="0"/>
              <a:t>关闭通道</a:t>
            </a:r>
            <a:endParaRPr lang="zh-CN" altLang="en-US" sz="1400" dirty="0"/>
          </a:p>
        </p:txBody>
      </p:sp>
      <p:sp>
        <p:nvSpPr>
          <p:cNvPr id="7" name="文本框 6"/>
          <p:cNvSpPr txBox="1"/>
          <p:nvPr/>
        </p:nvSpPr>
        <p:spPr>
          <a:xfrm>
            <a:off x="3461951" y="4624060"/>
            <a:ext cx="1906754" cy="307777"/>
          </a:xfrm>
          <a:prstGeom prst="rect">
            <a:avLst/>
          </a:prstGeom>
          <a:noFill/>
        </p:spPr>
        <p:txBody>
          <a:bodyPr wrap="square" rtlCol="0">
            <a:spAutoFit/>
          </a:bodyPr>
          <a:lstStyle/>
          <a:p>
            <a:r>
              <a:rPr lang="en-US" altLang="zh-CN" sz="1400" dirty="0" smtClean="0"/>
              <a:t>//</a:t>
            </a:r>
            <a:r>
              <a:rPr lang="zh-CN" altLang="en-US" sz="1400" dirty="0" smtClean="0"/>
              <a:t>准备</a:t>
            </a:r>
            <a:r>
              <a:rPr lang="zh-CN" altLang="en-US" sz="1400" dirty="0"/>
              <a:t>下一</a:t>
            </a:r>
            <a:r>
              <a:rPr lang="zh-CN" altLang="en-US" sz="1400" dirty="0" smtClean="0"/>
              <a:t>个初值</a:t>
            </a:r>
            <a:endParaRPr lang="zh-CN" altLang="en-US" sz="1400" dirty="0"/>
          </a:p>
        </p:txBody>
      </p:sp>
    </p:spTree>
    <p:extLst>
      <p:ext uri="{BB962C8B-B14F-4D97-AF65-F5344CB8AC3E}">
        <p14:creationId xmlns:p14="http://schemas.microsoft.com/office/powerpoint/2010/main" val="37179658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1066560"/>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1658333" y="197478"/>
            <a:ext cx="5827236" cy="1323439"/>
          </a:xfrm>
          <a:prstGeom prst="rect">
            <a:avLst/>
          </a:prstGeom>
        </p:spPr>
        <p:txBody>
          <a:bodyPr wrap="none">
            <a:spAutoFit/>
          </a:bodyPr>
          <a:lstStyle/>
          <a:p>
            <a:pPr marL="566738" lvl="0" indent="-612000">
              <a:lnSpc>
                <a:spcPct val="125000"/>
              </a:lnSpc>
            </a:pP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章 </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单片机</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的外设接口与应用</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五边形 5"/>
          <p:cNvSpPr/>
          <p:nvPr/>
        </p:nvSpPr>
        <p:spPr bwMode="auto">
          <a:xfrm>
            <a:off x="1770412" y="143933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2" action="ppaction://hlinksldjump"/>
              </a:rPr>
              <a:t>.1</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7" name="AutoShape 15"/>
          <p:cNvSpPr>
            <a:spLocks noChangeArrowheads="1"/>
          </p:cNvSpPr>
          <p:nvPr/>
        </p:nvSpPr>
        <p:spPr bwMode="auto">
          <a:xfrm>
            <a:off x="2800766" y="1425052"/>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LED</a:t>
            </a:r>
            <a:r>
              <a:rPr lang="zh-CN" altLang="en-US" sz="3200" b="1" kern="0" dirty="0" smtClean="0">
                <a:solidFill>
                  <a:srgbClr val="002060"/>
                </a:solidFill>
                <a:latin typeface="黑体" panose="02010609060101010101" pitchFamily="49" charset="-122"/>
                <a:ea typeface="黑体" panose="02010609060101010101" pitchFamily="49" charset="-122"/>
              </a:rPr>
              <a:t>显示器接口技术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8" name="五边形 7"/>
          <p:cNvSpPr/>
          <p:nvPr/>
        </p:nvSpPr>
        <p:spPr bwMode="auto">
          <a:xfrm>
            <a:off x="1756047" y="2233467"/>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3" action="ppaction://hlinksldjump"/>
              </a:rPr>
              <a:t>.2</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9" name="AutoShape 15"/>
          <p:cNvSpPr>
            <a:spLocks noChangeArrowheads="1"/>
          </p:cNvSpPr>
          <p:nvPr/>
        </p:nvSpPr>
        <p:spPr bwMode="auto">
          <a:xfrm>
            <a:off x="2800047" y="2256513"/>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zh-CN" altLang="en-US" sz="3200" b="1" kern="0" dirty="0" smtClean="0">
                <a:solidFill>
                  <a:srgbClr val="002060"/>
                </a:solidFill>
                <a:latin typeface="黑体" panose="02010609060101010101" pitchFamily="49" charset="-122"/>
                <a:ea typeface="黑体" panose="02010609060101010101" pitchFamily="49" charset="-122"/>
              </a:rPr>
              <a:t>按键、键盘接口技术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0" name="五边形 9"/>
          <p:cNvSpPr/>
          <p:nvPr/>
        </p:nvSpPr>
        <p:spPr bwMode="auto">
          <a:xfrm>
            <a:off x="1756047" y="3112379"/>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4</a:t>
            </a:r>
            <a:r>
              <a:rPr lang="en-US" altLang="zh-CN" sz="3200" b="1" kern="0" dirty="0" smtClean="0">
                <a:solidFill>
                  <a:srgbClr val="C00000"/>
                </a:solidFill>
                <a:latin typeface="黑体" panose="02010609060101010101" pitchFamily="49" charset="-122"/>
                <a:ea typeface="黑体" panose="02010609060101010101" pitchFamily="49" charset="-122"/>
                <a:cs typeface="Segoe UI" panose="020B0502040204020203" pitchFamily="34" charset="0"/>
                <a:hlinkClick r:id="rId4" action="ppaction://hlinksldjump"/>
              </a:rPr>
              <a:t>.3</a:t>
            </a:r>
            <a:endParaRPr lang="zh-CN" altLang="en-US" sz="3200" b="1" kern="0" dirty="0">
              <a:solidFill>
                <a:srgbClr val="C00000"/>
              </a:solidFill>
              <a:latin typeface="黑体" panose="02010609060101010101" pitchFamily="49" charset="-122"/>
              <a:ea typeface="黑体" panose="02010609060101010101" pitchFamily="49" charset="-122"/>
              <a:cs typeface="Segoe UI" panose="020B0502040204020203" pitchFamily="34" charset="0"/>
            </a:endParaRPr>
          </a:p>
        </p:txBody>
      </p:sp>
      <p:sp>
        <p:nvSpPr>
          <p:cNvPr id="11" name="AutoShape 15"/>
          <p:cNvSpPr>
            <a:spLocks noChangeArrowheads="1"/>
          </p:cNvSpPr>
          <p:nvPr/>
        </p:nvSpPr>
        <p:spPr bwMode="auto">
          <a:xfrm>
            <a:off x="2800047" y="3098094"/>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3200" b="1" kern="0" dirty="0" smtClean="0">
                <a:solidFill>
                  <a:srgbClr val="002060"/>
                </a:solidFill>
                <a:latin typeface="黑体" panose="02010609060101010101" pitchFamily="49" charset="-122"/>
                <a:ea typeface="黑体" panose="02010609060101010101" pitchFamily="49" charset="-122"/>
              </a:rPr>
              <a:t>系统</a:t>
            </a:r>
            <a:r>
              <a:rPr lang="en-US" altLang="zh-CN" sz="3200" b="1" kern="0" dirty="0" smtClean="0">
                <a:solidFill>
                  <a:srgbClr val="002060"/>
                </a:solidFill>
                <a:latin typeface="黑体" panose="02010609060101010101" pitchFamily="49" charset="-122"/>
                <a:ea typeface="黑体" panose="02010609060101010101" pitchFamily="49" charset="-122"/>
              </a:rPr>
              <a:t>I/O</a:t>
            </a:r>
            <a:r>
              <a:rPr lang="zh-CN" altLang="en-US" sz="3200" b="1" kern="0" dirty="0" smtClean="0">
                <a:solidFill>
                  <a:srgbClr val="002060"/>
                </a:solidFill>
                <a:latin typeface="黑体" panose="02010609060101010101" pitchFamily="49" charset="-122"/>
                <a:ea typeface="黑体" panose="02010609060101010101" pitchFamily="49" charset="-122"/>
              </a:rPr>
              <a:t>接口扩展技术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2" name="五边形 11"/>
          <p:cNvSpPr/>
          <p:nvPr/>
        </p:nvSpPr>
        <p:spPr bwMode="auto">
          <a:xfrm>
            <a:off x="1756047" y="3920796"/>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5" action="ppaction://hlinksldjump"/>
              </a:rPr>
              <a:t>4.4</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3" name="AutoShape 15"/>
          <p:cNvSpPr>
            <a:spLocks noChangeArrowheads="1"/>
          </p:cNvSpPr>
          <p:nvPr/>
        </p:nvSpPr>
        <p:spPr bwMode="auto">
          <a:xfrm>
            <a:off x="2800047" y="3906511"/>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a:solidFill>
                  <a:srgbClr val="002060"/>
                </a:solidFill>
                <a:latin typeface="黑体" panose="02010609060101010101" pitchFamily="49" charset="-122"/>
                <a:ea typeface="黑体" panose="02010609060101010101" pitchFamily="49" charset="-122"/>
              </a:rPr>
              <a:t>LCD</a:t>
            </a:r>
            <a:r>
              <a:rPr lang="zh-CN" altLang="en-US" sz="3200" b="1" kern="0" dirty="0">
                <a:solidFill>
                  <a:srgbClr val="002060"/>
                </a:solidFill>
                <a:latin typeface="黑体" panose="02010609060101010101" pitchFamily="49" charset="-122"/>
                <a:ea typeface="黑体" panose="02010609060101010101" pitchFamily="49" charset="-122"/>
              </a:rPr>
              <a:t>显示器接口技术</a:t>
            </a:r>
          </a:p>
        </p:txBody>
      </p:sp>
      <p:sp>
        <p:nvSpPr>
          <p:cNvPr id="14" name="五边形 13"/>
          <p:cNvSpPr/>
          <p:nvPr/>
        </p:nvSpPr>
        <p:spPr bwMode="auto">
          <a:xfrm>
            <a:off x="1756047" y="4729213"/>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6" action="ppaction://hlinksldjump"/>
              </a:rPr>
              <a:t>4.5</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5" name="AutoShape 15"/>
          <p:cNvSpPr>
            <a:spLocks noChangeArrowheads="1"/>
          </p:cNvSpPr>
          <p:nvPr/>
        </p:nvSpPr>
        <p:spPr bwMode="auto">
          <a:xfrm>
            <a:off x="2800047" y="4714928"/>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002060"/>
                </a:solidFill>
                <a:latin typeface="黑体" panose="02010609060101010101" pitchFamily="49" charset="-122"/>
                <a:ea typeface="黑体" panose="02010609060101010101" pitchFamily="49" charset="-122"/>
              </a:rPr>
              <a:t>D/A</a:t>
            </a:r>
            <a:r>
              <a:rPr lang="zh-CN" altLang="en-US" sz="3200" b="1" kern="0" dirty="0" smtClean="0">
                <a:solidFill>
                  <a:srgbClr val="002060"/>
                </a:solidFill>
                <a:latin typeface="黑体" panose="02010609060101010101" pitchFamily="49" charset="-122"/>
                <a:ea typeface="黑体" panose="02010609060101010101" pitchFamily="49" charset="-122"/>
              </a:rPr>
              <a:t>转换器接口技术</a:t>
            </a:r>
            <a:endParaRPr lang="zh-CN" altLang="en-US" sz="3200" b="1" kern="0" dirty="0">
              <a:solidFill>
                <a:srgbClr val="002060"/>
              </a:solidFill>
              <a:latin typeface="黑体" panose="02010609060101010101" pitchFamily="49" charset="-122"/>
              <a:ea typeface="黑体" panose="02010609060101010101" pitchFamily="49" charset="-122"/>
            </a:endParaRPr>
          </a:p>
        </p:txBody>
      </p:sp>
      <p:sp>
        <p:nvSpPr>
          <p:cNvPr id="16" name="五边形 15"/>
          <p:cNvSpPr/>
          <p:nvPr/>
        </p:nvSpPr>
        <p:spPr bwMode="auto">
          <a:xfrm>
            <a:off x="1756047" y="5523345"/>
            <a:ext cx="1044000" cy="648000"/>
          </a:xfrm>
          <a:prstGeom prst="homePlate">
            <a:avLst/>
          </a:prstGeom>
          <a:solidFill>
            <a:srgbClr val="DDF2FF"/>
          </a:solidFill>
          <a:ln w="12700" cap="flat" cmpd="sng" algn="ctr">
            <a:solidFill>
              <a:srgbClr val="0F6FC6">
                <a:lumMod val="60000"/>
                <a:lumOff val="40000"/>
              </a:srgbClr>
            </a:solidFill>
            <a:prstDash val="solid"/>
          </a:ln>
          <a:effectLst/>
        </p:spPr>
        <p:txBody>
          <a:bodyPr anchor="ctr"/>
          <a:lstStyle/>
          <a:p>
            <a:pPr algn="ctr">
              <a:buFont typeface="Wingdings" pitchFamily="2" charset="2"/>
              <a:buNone/>
              <a:defRPr/>
            </a:pPr>
            <a:r>
              <a:rPr lang="en-US" altLang="zh-CN" sz="3200" b="1" kern="0" dirty="0" smtClean="0">
                <a:latin typeface="黑体" panose="02010609060101010101" pitchFamily="49" charset="-122"/>
                <a:ea typeface="黑体" panose="02010609060101010101" pitchFamily="49" charset="-122"/>
                <a:cs typeface="Segoe UI" panose="020B0502040204020203" pitchFamily="34" charset="0"/>
                <a:hlinkClick r:id="rId7" action="ppaction://hlinksldjump"/>
              </a:rPr>
              <a:t>4.6</a:t>
            </a:r>
            <a:endParaRPr lang="zh-CN" altLang="en-US" sz="3200" b="1" kern="0" dirty="0">
              <a:latin typeface="黑体" panose="02010609060101010101" pitchFamily="49" charset="-122"/>
              <a:ea typeface="黑体" panose="02010609060101010101" pitchFamily="49" charset="-122"/>
              <a:cs typeface="Segoe UI" panose="020B0502040204020203" pitchFamily="34" charset="0"/>
            </a:endParaRPr>
          </a:p>
        </p:txBody>
      </p:sp>
      <p:sp>
        <p:nvSpPr>
          <p:cNvPr id="17" name="AutoShape 15"/>
          <p:cNvSpPr>
            <a:spLocks noChangeArrowheads="1"/>
          </p:cNvSpPr>
          <p:nvPr/>
        </p:nvSpPr>
        <p:spPr bwMode="auto">
          <a:xfrm>
            <a:off x="2800047" y="5509060"/>
            <a:ext cx="4778870" cy="648000"/>
          </a:xfrm>
          <a:prstGeom prst="flowChartAlternateProcess">
            <a:avLst/>
          </a:prstGeom>
          <a:gradFill rotWithShape="1">
            <a:gsLst>
              <a:gs pos="0">
                <a:srgbClr val="DBF5F9"/>
              </a:gs>
              <a:gs pos="50000">
                <a:sysClr val="window" lastClr="FFFFFF"/>
              </a:gs>
              <a:gs pos="100000">
                <a:srgbClr val="DBF5F9"/>
              </a:gs>
            </a:gsLst>
            <a:lin ang="5400000" scaled="1"/>
          </a:gradFill>
          <a:ln w="12700">
            <a:solidFill>
              <a:srgbClr val="0F6FC6">
                <a:lumMod val="60000"/>
                <a:lumOff val="4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 typeface="Wingdings" pitchFamily="2" charset="2"/>
              <a:buNone/>
              <a:defRPr/>
            </a:pPr>
            <a:r>
              <a:rPr lang="en-US" altLang="zh-CN" sz="3200" b="1" kern="0" dirty="0" smtClean="0">
                <a:solidFill>
                  <a:srgbClr val="FF0000"/>
                </a:solidFill>
                <a:latin typeface="黑体" panose="02010609060101010101" pitchFamily="49" charset="-122"/>
                <a:ea typeface="黑体" panose="02010609060101010101" pitchFamily="49" charset="-122"/>
              </a:rPr>
              <a:t>A/D</a:t>
            </a:r>
            <a:r>
              <a:rPr lang="zh-CN" altLang="en-US" sz="3200" b="1" kern="0" dirty="0" smtClean="0">
                <a:solidFill>
                  <a:srgbClr val="FF0000"/>
                </a:solidFill>
                <a:latin typeface="黑体" panose="02010609060101010101" pitchFamily="49" charset="-122"/>
                <a:ea typeface="黑体" panose="02010609060101010101" pitchFamily="49" charset="-122"/>
              </a:rPr>
              <a:t>转换器</a:t>
            </a:r>
            <a:r>
              <a:rPr lang="zh-CN" altLang="en-US" sz="3200" b="1" kern="0" dirty="0">
                <a:solidFill>
                  <a:srgbClr val="FF0000"/>
                </a:solidFill>
                <a:latin typeface="黑体" panose="02010609060101010101" pitchFamily="49" charset="-122"/>
                <a:ea typeface="黑体" panose="02010609060101010101" pitchFamily="49" charset="-122"/>
              </a:rPr>
              <a:t>接口</a:t>
            </a:r>
            <a:r>
              <a:rPr lang="zh-CN" altLang="en-US" sz="3200" b="1" kern="0" dirty="0" smtClean="0">
                <a:solidFill>
                  <a:srgbClr val="FF0000"/>
                </a:solidFill>
                <a:latin typeface="黑体" panose="02010609060101010101" pitchFamily="49" charset="-122"/>
                <a:ea typeface="黑体" panose="02010609060101010101" pitchFamily="49" charset="-122"/>
              </a:rPr>
              <a:t>技术</a:t>
            </a:r>
            <a:endParaRPr lang="zh-CN" altLang="en-US" sz="32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895478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2653" y="3518798"/>
            <a:ext cx="8528364" cy="2677656"/>
          </a:xfrm>
          <a:prstGeom prst="rect">
            <a:avLst/>
          </a:prstGeom>
        </p:spPr>
        <p:txBody>
          <a:bodyPr wrap="square">
            <a:spAutoFit/>
          </a:bodyPr>
          <a:lstStyle/>
          <a:p>
            <a:pPr lvl="0" indent="612000" fontAlgn="base">
              <a:spcBef>
                <a:spcPts val="600"/>
              </a:spcBef>
              <a:spcAft>
                <a:spcPct val="0"/>
              </a:spcAft>
              <a:defRPr/>
            </a:pPr>
            <a:r>
              <a:rPr lang="en-US" altLang="zh-CN" sz="2800" dirty="0">
                <a:solidFill>
                  <a:srgbClr val="C00000"/>
                </a:solidFill>
                <a:latin typeface="微软雅黑" panose="020B0503020204020204" pitchFamily="34" charset="-122"/>
                <a:ea typeface="微软雅黑" panose="020B0503020204020204" pitchFamily="34" charset="-122"/>
              </a:rPr>
              <a:t>1. </a:t>
            </a:r>
            <a:r>
              <a:rPr lang="zh-CN" altLang="en-US" sz="2800" dirty="0">
                <a:solidFill>
                  <a:srgbClr val="C00000"/>
                </a:solidFill>
                <a:latin typeface="微软雅黑" panose="020B0503020204020204" pitchFamily="34" charset="-122"/>
                <a:ea typeface="微软雅黑" panose="020B0503020204020204" pitchFamily="34" charset="-122"/>
              </a:rPr>
              <a:t>分类</a:t>
            </a:r>
            <a:endParaRPr lang="en-US" altLang="zh-CN" sz="2800" dirty="0">
              <a:solidFill>
                <a:srgbClr val="C00000"/>
              </a:solidFill>
              <a:latin typeface="微软雅黑" panose="020B0503020204020204" pitchFamily="34" charset="-122"/>
              <a:ea typeface="微软雅黑" panose="020B0503020204020204" pitchFamily="34" charset="-122"/>
            </a:endParaRPr>
          </a:p>
          <a:p>
            <a:pPr lvl="0" indent="612000" fontAlgn="base">
              <a:spcBef>
                <a:spcPts val="600"/>
              </a:spcBef>
              <a:spcAft>
                <a:spcPct val="0"/>
              </a:spcAft>
              <a:defRPr/>
            </a:pPr>
            <a:r>
              <a:rPr lang="zh-CN" altLang="en-US" sz="2400" dirty="0">
                <a:solidFill>
                  <a:srgbClr val="3333CC"/>
                </a:solidFill>
                <a:latin typeface="微软雅黑" panose="020B0503020204020204" pitchFamily="34" charset="-122"/>
                <a:ea typeface="微软雅黑" panose="020B0503020204020204" pitchFamily="34" charset="-122"/>
              </a:rPr>
              <a:t>按分辨率：</a:t>
            </a:r>
            <a:r>
              <a:rPr lang="en-US" altLang="zh-CN" sz="2400" dirty="0">
                <a:solidFill>
                  <a:srgbClr val="000000"/>
                </a:solidFill>
                <a:latin typeface="微软雅黑" panose="020B0503020204020204" pitchFamily="34" charset="-122"/>
                <a:ea typeface="微软雅黑" panose="020B0503020204020204" pitchFamily="34" charset="-122"/>
              </a:rPr>
              <a:t>8</a:t>
            </a:r>
            <a:r>
              <a:rPr lang="zh-CN" altLang="en-US" sz="2400" dirty="0">
                <a:solidFill>
                  <a:srgbClr val="000000"/>
                </a:solidFill>
                <a:latin typeface="微软雅黑" panose="020B0503020204020204" pitchFamily="34" charset="-122"/>
                <a:ea typeface="微软雅黑" panose="020B0503020204020204" pitchFamily="34" charset="-122"/>
              </a:rPr>
              <a:t>位、</a:t>
            </a:r>
            <a:r>
              <a:rPr lang="en-US" altLang="zh-CN" sz="2400" dirty="0">
                <a:solidFill>
                  <a:srgbClr val="000000"/>
                </a:solidFill>
                <a:latin typeface="微软雅黑" panose="020B0503020204020204" pitchFamily="34" charset="-122"/>
                <a:ea typeface="微软雅黑" panose="020B0503020204020204" pitchFamily="34" charset="-122"/>
              </a:rPr>
              <a:t>10</a:t>
            </a:r>
            <a:r>
              <a:rPr lang="zh-CN" altLang="en-US" sz="2400" dirty="0">
                <a:solidFill>
                  <a:srgbClr val="000000"/>
                </a:solidFill>
                <a:latin typeface="微软雅黑" panose="020B0503020204020204" pitchFamily="34" charset="-122"/>
                <a:ea typeface="微软雅黑" panose="020B0503020204020204" pitchFamily="34" charset="-122"/>
              </a:rPr>
              <a:t>位、</a:t>
            </a:r>
            <a:r>
              <a:rPr lang="en-US" altLang="zh-CN" sz="2400" dirty="0">
                <a:solidFill>
                  <a:srgbClr val="000000"/>
                </a:solidFill>
                <a:latin typeface="微软雅黑" panose="020B0503020204020204" pitchFamily="34" charset="-122"/>
                <a:ea typeface="微软雅黑" panose="020B0503020204020204" pitchFamily="34" charset="-122"/>
              </a:rPr>
              <a:t>12</a:t>
            </a:r>
            <a:r>
              <a:rPr lang="zh-CN" altLang="en-US" sz="2400" dirty="0">
                <a:solidFill>
                  <a:srgbClr val="000000"/>
                </a:solidFill>
                <a:latin typeface="微软雅黑" panose="020B0503020204020204" pitchFamily="34" charset="-122"/>
                <a:ea typeface="微软雅黑" panose="020B0503020204020204" pitchFamily="34" charset="-122"/>
              </a:rPr>
              <a:t>位、</a:t>
            </a:r>
            <a:r>
              <a:rPr lang="en-US" altLang="zh-CN" sz="2400" dirty="0">
                <a:solidFill>
                  <a:srgbClr val="000000"/>
                </a:solidFill>
                <a:latin typeface="微软雅黑" panose="020B0503020204020204" pitchFamily="34" charset="-122"/>
                <a:ea typeface="微软雅黑" panose="020B0503020204020204" pitchFamily="34" charset="-122"/>
              </a:rPr>
              <a:t>14</a:t>
            </a:r>
            <a:r>
              <a:rPr lang="zh-CN" altLang="en-US" sz="2400" dirty="0">
                <a:solidFill>
                  <a:srgbClr val="000000"/>
                </a:solidFill>
                <a:latin typeface="微软雅黑" panose="020B0503020204020204" pitchFamily="34" charset="-122"/>
                <a:ea typeface="微软雅黑" panose="020B0503020204020204" pitchFamily="34" charset="-122"/>
              </a:rPr>
              <a:t>位、</a:t>
            </a:r>
            <a:r>
              <a:rPr lang="en-US" altLang="zh-CN" sz="2400" dirty="0">
                <a:solidFill>
                  <a:srgbClr val="000000"/>
                </a:solidFill>
                <a:latin typeface="微软雅黑" panose="020B0503020204020204" pitchFamily="34" charset="-122"/>
                <a:ea typeface="微软雅黑" panose="020B0503020204020204" pitchFamily="34" charset="-122"/>
              </a:rPr>
              <a:t>16</a:t>
            </a:r>
            <a:r>
              <a:rPr lang="zh-CN" altLang="en-US" sz="2400" dirty="0">
                <a:solidFill>
                  <a:srgbClr val="000000"/>
                </a:solidFill>
                <a:latin typeface="微软雅黑" panose="020B0503020204020204" pitchFamily="34" charset="-122"/>
                <a:ea typeface="微软雅黑" panose="020B0503020204020204" pitchFamily="34" charset="-122"/>
              </a:rPr>
              <a:t>位、</a:t>
            </a:r>
            <a:r>
              <a:rPr lang="en-US" altLang="zh-CN" sz="2400" dirty="0">
                <a:solidFill>
                  <a:srgbClr val="000000"/>
                </a:solidFill>
                <a:latin typeface="微软雅黑" panose="020B0503020204020204" pitchFamily="34" charset="-122"/>
                <a:ea typeface="微软雅黑" panose="020B0503020204020204" pitchFamily="34" charset="-122"/>
              </a:rPr>
              <a:t>24</a:t>
            </a:r>
            <a:r>
              <a:rPr lang="zh-CN" altLang="en-US" sz="2400" dirty="0">
                <a:solidFill>
                  <a:srgbClr val="000000"/>
                </a:solidFill>
                <a:latin typeface="微软雅黑" panose="020B0503020204020204" pitchFamily="34" charset="-122"/>
                <a:ea typeface="微软雅黑" panose="020B0503020204020204" pitchFamily="34" charset="-122"/>
              </a:rPr>
              <a:t>位、</a:t>
            </a:r>
            <a:r>
              <a:rPr lang="en-US" altLang="zh-CN" sz="2400" dirty="0">
                <a:solidFill>
                  <a:srgbClr val="000000"/>
                </a:solidFill>
                <a:latin typeface="微软雅黑" panose="020B0503020204020204" pitchFamily="34" charset="-122"/>
                <a:ea typeface="微软雅黑" panose="020B0503020204020204" pitchFamily="34" charset="-122"/>
              </a:rPr>
              <a:t>3</a:t>
            </a:r>
            <a:r>
              <a:rPr lang="zh-CN" altLang="en-US" sz="2400" dirty="0">
                <a:solidFill>
                  <a:srgbClr val="000000"/>
                </a:solidFill>
                <a:latin typeface="微软雅黑" panose="020B0503020204020204" pitchFamily="34" charset="-122"/>
                <a:ea typeface="微软雅黑" panose="020B0503020204020204" pitchFamily="34" charset="-122"/>
              </a:rPr>
              <a:t>位半、</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位半等；</a:t>
            </a:r>
          </a:p>
          <a:p>
            <a:pPr lvl="0" indent="612000" fontAlgn="base">
              <a:spcBef>
                <a:spcPts val="600"/>
              </a:spcBef>
              <a:spcAft>
                <a:spcPct val="0"/>
              </a:spcAft>
              <a:defRPr/>
            </a:pPr>
            <a:r>
              <a:rPr lang="zh-CN" altLang="en-US" sz="2400" dirty="0">
                <a:solidFill>
                  <a:srgbClr val="3333CC"/>
                </a:solidFill>
                <a:latin typeface="微软雅黑" panose="020B0503020204020204" pitchFamily="34" charset="-122"/>
                <a:ea typeface="微软雅黑" panose="020B0503020204020204" pitchFamily="34" charset="-122"/>
              </a:rPr>
              <a:t>按工作原理</a:t>
            </a:r>
            <a:r>
              <a:rPr lang="zh-CN" altLang="en-US" sz="2400" dirty="0">
                <a:solidFill>
                  <a:srgbClr val="000000"/>
                </a:solidFill>
                <a:latin typeface="微软雅黑" panose="020B0503020204020204" pitchFamily="34" charset="-122"/>
                <a:ea typeface="微软雅黑" panose="020B0503020204020204" pitchFamily="34" charset="-122"/>
              </a:rPr>
              <a:t>：逐次比较型、并行型、</a:t>
            </a:r>
            <a:r>
              <a:rPr lang="en-US" altLang="zh-CN" sz="2400" dirty="0">
                <a:solidFill>
                  <a:srgbClr val="000000"/>
                </a:solidFill>
                <a:latin typeface="微软雅黑" panose="020B0503020204020204" pitchFamily="34" charset="-122"/>
                <a:ea typeface="微软雅黑" panose="020B0503020204020204" pitchFamily="34" charset="-122"/>
              </a:rPr>
              <a:t>Σ</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Δ</a:t>
            </a:r>
            <a:r>
              <a:rPr lang="zh-CN" altLang="en-US" sz="2400" dirty="0">
                <a:solidFill>
                  <a:srgbClr val="000000"/>
                </a:solidFill>
                <a:latin typeface="微软雅黑" panose="020B0503020204020204" pitchFamily="34" charset="-122"/>
                <a:ea typeface="微软雅黑" panose="020B0503020204020204" pitchFamily="34" charset="-122"/>
              </a:rPr>
              <a:t>型、双积分型</a:t>
            </a:r>
          </a:p>
          <a:p>
            <a:pPr lvl="0" indent="612000" fontAlgn="base">
              <a:spcBef>
                <a:spcPts val="600"/>
              </a:spcBef>
              <a:spcAft>
                <a:spcPct val="0"/>
              </a:spcAft>
              <a:defRPr/>
            </a:pPr>
            <a:r>
              <a:rPr lang="zh-CN" altLang="en-US" sz="2400" dirty="0">
                <a:solidFill>
                  <a:srgbClr val="3333CC"/>
                </a:solidFill>
                <a:latin typeface="微软雅黑" panose="020B0503020204020204" pitchFamily="34" charset="-122"/>
                <a:ea typeface="微软雅黑" panose="020B0503020204020204" pitchFamily="34" charset="-122"/>
              </a:rPr>
              <a:t>按转换速度</a:t>
            </a:r>
            <a:r>
              <a:rPr lang="zh-CN" altLang="en-US" sz="2400" dirty="0">
                <a:solidFill>
                  <a:srgbClr val="000000"/>
                </a:solidFill>
                <a:latin typeface="微软雅黑" panose="020B0503020204020204" pitchFamily="34" charset="-122"/>
                <a:ea typeface="微软雅黑" panose="020B0503020204020204" pitchFamily="34" charset="-122"/>
              </a:rPr>
              <a:t>：慢速、中速、高速、超高速 </a:t>
            </a:r>
          </a:p>
          <a:p>
            <a:pPr lvl="0" indent="612000" fontAlgn="base">
              <a:spcBef>
                <a:spcPts val="600"/>
              </a:spcBef>
              <a:spcAft>
                <a:spcPct val="0"/>
              </a:spcAft>
              <a:defRPr/>
            </a:pPr>
            <a:r>
              <a:rPr lang="zh-CN" altLang="en-US" sz="2400" dirty="0">
                <a:solidFill>
                  <a:srgbClr val="3333CC"/>
                </a:solidFill>
                <a:latin typeface="微软雅黑" panose="020B0503020204020204" pitchFamily="34" charset="-122"/>
                <a:ea typeface="微软雅黑" panose="020B0503020204020204" pitchFamily="34" charset="-122"/>
              </a:rPr>
              <a:t>按输出接口</a:t>
            </a:r>
            <a:r>
              <a:rPr lang="zh-CN" altLang="en-US" sz="2400" dirty="0">
                <a:solidFill>
                  <a:srgbClr val="000000"/>
                </a:solidFill>
                <a:latin typeface="微软雅黑" panose="020B0503020204020204" pitchFamily="34" charset="-122"/>
                <a:ea typeface="微软雅黑" panose="020B0503020204020204" pitchFamily="34" charset="-122"/>
              </a:rPr>
              <a:t>：并行接口、串行接口</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495785" y="1084356"/>
            <a:ext cx="5408613" cy="1393825"/>
            <a:chOff x="1684227" y="814849"/>
            <a:chExt cx="5408613" cy="1393825"/>
          </a:xfrm>
        </p:grpSpPr>
        <p:sp>
          <p:nvSpPr>
            <p:cNvPr id="68" name="Rectangle 3"/>
            <p:cNvSpPr>
              <a:spLocks noChangeArrowheads="1"/>
            </p:cNvSpPr>
            <p:nvPr/>
          </p:nvSpPr>
          <p:spPr bwMode="auto">
            <a:xfrm>
              <a:off x="4040077" y="822786"/>
              <a:ext cx="957263" cy="1385888"/>
            </a:xfrm>
            <a:prstGeom prst="rect">
              <a:avLst/>
            </a:prstGeom>
            <a:solidFill>
              <a:srgbClr val="BBE0E3"/>
            </a:solidFill>
            <a:ln w="25400">
              <a:solidFill>
                <a:srgbClr val="000000"/>
              </a:solidFill>
              <a:miter lim="800000"/>
              <a:headEnd/>
              <a:tailEnd/>
            </a:ln>
          </p:spPr>
          <p:txBody>
            <a:bodyPr wrap="none"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A/D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转换器</a:t>
              </a:r>
            </a:p>
          </p:txBody>
        </p:sp>
        <p:sp>
          <p:nvSpPr>
            <p:cNvPr id="69" name="Line 4"/>
            <p:cNvSpPr>
              <a:spLocks noChangeShapeType="1"/>
            </p:cNvSpPr>
            <p:nvPr/>
          </p:nvSpPr>
          <p:spPr bwMode="auto">
            <a:xfrm>
              <a:off x="4994165" y="1024399"/>
              <a:ext cx="357187"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0" name="Line 5"/>
            <p:cNvSpPr>
              <a:spLocks noChangeShapeType="1"/>
            </p:cNvSpPr>
            <p:nvPr/>
          </p:nvSpPr>
          <p:spPr bwMode="auto">
            <a:xfrm>
              <a:off x="4994165" y="1887999"/>
              <a:ext cx="357187"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1" name="Line 6"/>
            <p:cNvSpPr>
              <a:spLocks noChangeShapeType="1"/>
            </p:cNvSpPr>
            <p:nvPr/>
          </p:nvSpPr>
          <p:spPr bwMode="auto">
            <a:xfrm>
              <a:off x="4994165" y="1743536"/>
              <a:ext cx="357187"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2" name="Line 7"/>
            <p:cNvSpPr>
              <a:spLocks noChangeShapeType="1"/>
            </p:cNvSpPr>
            <p:nvPr/>
          </p:nvSpPr>
          <p:spPr bwMode="auto">
            <a:xfrm>
              <a:off x="4994165" y="1600661"/>
              <a:ext cx="357187"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3" name="Line 8"/>
            <p:cNvSpPr>
              <a:spLocks noChangeShapeType="1"/>
            </p:cNvSpPr>
            <p:nvPr/>
          </p:nvSpPr>
          <p:spPr bwMode="auto">
            <a:xfrm>
              <a:off x="4994165" y="1456199"/>
              <a:ext cx="357187"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4" name="Line 9"/>
            <p:cNvSpPr>
              <a:spLocks noChangeShapeType="1"/>
            </p:cNvSpPr>
            <p:nvPr/>
          </p:nvSpPr>
          <p:spPr bwMode="auto">
            <a:xfrm>
              <a:off x="4994165" y="1311736"/>
              <a:ext cx="357187"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5" name="Line 10"/>
            <p:cNvSpPr>
              <a:spLocks noChangeShapeType="1"/>
            </p:cNvSpPr>
            <p:nvPr/>
          </p:nvSpPr>
          <p:spPr bwMode="auto">
            <a:xfrm>
              <a:off x="4994165" y="1168861"/>
              <a:ext cx="357187"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6" name="Line 11"/>
            <p:cNvSpPr>
              <a:spLocks noChangeShapeType="1"/>
            </p:cNvSpPr>
            <p:nvPr/>
          </p:nvSpPr>
          <p:spPr bwMode="auto">
            <a:xfrm>
              <a:off x="4994165" y="2032461"/>
              <a:ext cx="357187" cy="0"/>
            </a:xfrm>
            <a:prstGeom prst="line">
              <a:avLst/>
            </a:prstGeom>
            <a:noFill/>
            <a:ln w="222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77" name="Text Box 12"/>
            <p:cNvSpPr txBox="1">
              <a:spLocks noChangeArrowheads="1"/>
            </p:cNvSpPr>
            <p:nvPr/>
          </p:nvSpPr>
          <p:spPr bwMode="auto">
            <a:xfrm>
              <a:off x="5403740" y="979949"/>
              <a:ext cx="5619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8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D7</a:t>
              </a:r>
            </a:p>
            <a:p>
              <a:pPr marL="0" marR="0" lvl="0" indent="0" defTabSz="914400" eaLnBrk="1" fontAlgn="base" latinLnBrk="0" hangingPunct="1">
                <a:lnSpc>
                  <a:spcPct val="8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defTabSz="914400" eaLnBrk="1" fontAlgn="base" latinLnBrk="0" hangingPunct="1">
                <a:lnSpc>
                  <a:spcPct val="80000"/>
                </a:lnSpc>
                <a:spcBef>
                  <a:spcPct val="50000"/>
                </a:spcBef>
                <a:spcAft>
                  <a:spcPct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D0</a:t>
              </a:r>
            </a:p>
          </p:txBody>
        </p:sp>
        <p:sp>
          <p:nvSpPr>
            <p:cNvPr id="78" name="Text Box 13"/>
            <p:cNvSpPr txBox="1">
              <a:spLocks noChangeArrowheads="1"/>
            </p:cNvSpPr>
            <p:nvPr/>
          </p:nvSpPr>
          <p:spPr bwMode="auto">
            <a:xfrm>
              <a:off x="6011752" y="1226011"/>
              <a:ext cx="108108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80000"/>
                </a:lnSpc>
                <a:spcBef>
                  <a:spcPct val="5000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数字量</a:t>
              </a:r>
            </a:p>
            <a:p>
              <a:pPr marL="0" marR="0" lvl="0" indent="0" defTabSz="914400" eaLnBrk="1" fontAlgn="base" latinLnBrk="0" hangingPunct="1">
                <a:lnSpc>
                  <a:spcPct val="80000"/>
                </a:lnSpc>
                <a:spcBef>
                  <a:spcPct val="5000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  输出</a:t>
              </a:r>
            </a:p>
          </p:txBody>
        </p:sp>
        <p:sp>
          <p:nvSpPr>
            <p:cNvPr id="79" name="Line 14"/>
            <p:cNvSpPr>
              <a:spLocks noChangeShapeType="1"/>
            </p:cNvSpPr>
            <p:nvPr/>
          </p:nvSpPr>
          <p:spPr bwMode="auto">
            <a:xfrm>
              <a:off x="3112977" y="1114886"/>
              <a:ext cx="914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0" name="Rectangle 15"/>
            <p:cNvSpPr>
              <a:spLocks noChangeArrowheads="1"/>
            </p:cNvSpPr>
            <p:nvPr/>
          </p:nvSpPr>
          <p:spPr bwMode="auto">
            <a:xfrm>
              <a:off x="3493977" y="1567324"/>
              <a:ext cx="219075" cy="65087"/>
            </a:xfrm>
            <a:prstGeom prst="rect">
              <a:avLst/>
            </a:prstGeom>
            <a:solidFill>
              <a:srgbClr val="BBE0E3"/>
            </a:solidFill>
            <a:ln w="9525">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3200"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81" name="Line 16"/>
            <p:cNvSpPr>
              <a:spLocks noChangeShapeType="1"/>
            </p:cNvSpPr>
            <p:nvPr/>
          </p:nvSpPr>
          <p:spPr bwMode="auto">
            <a:xfrm flipH="1">
              <a:off x="3613040" y="1400636"/>
              <a:ext cx="4143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2" name="Line 17"/>
            <p:cNvSpPr>
              <a:spLocks noChangeShapeType="1"/>
            </p:cNvSpPr>
            <p:nvPr/>
          </p:nvSpPr>
          <p:spPr bwMode="auto">
            <a:xfrm>
              <a:off x="3608277" y="1400636"/>
              <a:ext cx="0" cy="1619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3" name="Line 18"/>
            <p:cNvSpPr>
              <a:spLocks noChangeShapeType="1"/>
            </p:cNvSpPr>
            <p:nvPr/>
          </p:nvSpPr>
          <p:spPr bwMode="auto">
            <a:xfrm>
              <a:off x="3122502" y="1953086"/>
              <a:ext cx="9048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3200" b="1" i="0" u="none" strike="noStrike" kern="0" cap="none" spc="0" normalizeH="0" baseline="0" noProof="0" smtClean="0">
                <a:ln>
                  <a:noFill/>
                </a:ln>
                <a:solidFill>
                  <a:srgbClr val="000000"/>
                </a:solidFill>
                <a:effectLst/>
                <a:uLnTx/>
                <a:uFillTx/>
                <a:latin typeface="Arial" panose="020B0604020202020204" pitchFamily="34" charset="0"/>
                <a:ea typeface="楷体_GB2312" pitchFamily="49" charset="-122"/>
              </a:endParaRPr>
            </a:p>
          </p:txBody>
        </p:sp>
        <p:sp>
          <p:nvSpPr>
            <p:cNvPr id="84" name="Text Box 19"/>
            <p:cNvSpPr txBox="1">
              <a:spLocks noChangeArrowheads="1"/>
            </p:cNvSpPr>
            <p:nvPr/>
          </p:nvSpPr>
          <p:spPr bwMode="auto">
            <a:xfrm>
              <a:off x="2127140" y="814849"/>
              <a:ext cx="10144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模拟量    输入</a:t>
              </a:r>
              <a:r>
                <a:rPr kumimoji="0" lang="en-US" altLang="zh-CN" sz="2000" b="1"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U</a:t>
              </a:r>
              <a:r>
                <a:rPr kumimoji="0" lang="en-US" altLang="zh-CN" sz="2000" b="1" i="0" u="none" strike="noStrike" kern="0" cap="none" spc="0" normalizeH="0" baseline="-25000" noProof="0">
                  <a:ln>
                    <a:noFill/>
                  </a:ln>
                  <a:solidFill>
                    <a:srgbClr val="000000"/>
                  </a:solidFill>
                  <a:effectLst/>
                  <a:uLnTx/>
                  <a:uFillTx/>
                  <a:latin typeface="Arial" panose="020B0604020202020204" pitchFamily="34" charset="0"/>
                  <a:ea typeface="宋体" panose="02010600030101010101" pitchFamily="2" charset="-122"/>
                </a:rPr>
                <a:t>X</a:t>
              </a:r>
            </a:p>
          </p:txBody>
        </p:sp>
        <p:sp>
          <p:nvSpPr>
            <p:cNvPr id="85" name="Text Box 20"/>
            <p:cNvSpPr txBox="1">
              <a:spLocks noChangeArrowheads="1"/>
            </p:cNvSpPr>
            <p:nvPr/>
          </p:nvSpPr>
          <p:spPr bwMode="auto">
            <a:xfrm>
              <a:off x="1684227" y="1786399"/>
              <a:ext cx="1528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基准电压</a:t>
              </a:r>
              <a:r>
                <a:rPr kumimoji="0" lang="en-US" altLang="zh-CN" sz="2000" b="1"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U</a:t>
              </a:r>
              <a:r>
                <a:rPr kumimoji="0" lang="en-US" altLang="zh-CN" sz="2000" b="1" i="0" u="none" strike="noStrike" kern="0" cap="none" spc="0" normalizeH="0" baseline="-25000" noProof="0" dirty="0">
                  <a:ln>
                    <a:noFill/>
                  </a:ln>
                  <a:solidFill>
                    <a:srgbClr val="000000"/>
                  </a:solidFill>
                  <a:effectLst/>
                  <a:uLnTx/>
                  <a:uFillTx/>
                  <a:latin typeface="Arial" panose="020B0604020202020204" pitchFamily="34" charset="0"/>
                  <a:ea typeface="宋体" panose="02010600030101010101" pitchFamily="2" charset="-122"/>
                </a:rPr>
                <a:t>R</a:t>
              </a:r>
            </a:p>
          </p:txBody>
        </p:sp>
      </p:grpSp>
      <p:sp>
        <p:nvSpPr>
          <p:cNvPr id="86" name="Text Box 23"/>
          <p:cNvSpPr txBox="1">
            <a:spLocks noChangeArrowheads="1"/>
          </p:cNvSpPr>
          <p:nvPr/>
        </p:nvSpPr>
        <p:spPr bwMode="auto">
          <a:xfrm>
            <a:off x="0" y="2599341"/>
            <a:ext cx="87503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a:t>
            </a:r>
            <a:r>
              <a:rPr lang="zh-CN" altLang="en-US" sz="2600" kern="0" dirty="0" smtClean="0">
                <a:solidFill>
                  <a:srgbClr val="000000"/>
                </a:solidFill>
                <a:latin typeface="微软雅黑" panose="020B0503020204020204" pitchFamily="34" charset="-122"/>
                <a:ea typeface="微软雅黑" panose="020B0503020204020204" pitchFamily="34" charset="-122"/>
              </a:rPr>
              <a:t>模拟信号转换为数字信号</a:t>
            </a: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zh-CN" altLang="en-US" sz="2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器件</a:t>
            </a: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称之为</a:t>
            </a:r>
            <a:r>
              <a:rPr lang="en-US" altLang="zh-CN" sz="2600" kern="0" dirty="0" smtClean="0">
                <a:solidFill>
                  <a:srgbClr val="000000"/>
                </a:solidFill>
                <a:latin typeface="微软雅黑" panose="020B0503020204020204" pitchFamily="34" charset="-122"/>
                <a:ea typeface="微软雅黑" panose="020B0503020204020204" pitchFamily="34" charset="-122"/>
              </a:rPr>
              <a:t>A</a:t>
            </a:r>
            <a:r>
              <a:rPr kumimoji="0" lang="en-US" altLang="zh-CN"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t>
            </a:r>
            <a:r>
              <a:rPr kumimoji="0" lang="zh-CN" altLang="en-US" sz="26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转换器</a:t>
            </a:r>
            <a:r>
              <a:rPr kumimoji="0" lang="zh-CN" altLang="en-US" sz="2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p:txBody>
      </p:sp>
      <p:grpSp>
        <p:nvGrpSpPr>
          <p:cNvPr id="23" name="组合 22"/>
          <p:cNvGrpSpPr/>
          <p:nvPr/>
        </p:nvGrpSpPr>
        <p:grpSpPr>
          <a:xfrm>
            <a:off x="943275" y="709582"/>
            <a:ext cx="7175406" cy="40949"/>
            <a:chOff x="952901" y="777198"/>
            <a:chExt cx="7175406" cy="40949"/>
          </a:xfrm>
        </p:grpSpPr>
        <p:cxnSp>
          <p:nvCxnSpPr>
            <p:cNvPr id="24" name="直接连接符 23"/>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25" name="直接连接符 24"/>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26" name="矩形 25"/>
          <p:cNvSpPr/>
          <p:nvPr/>
        </p:nvSpPr>
        <p:spPr>
          <a:xfrm>
            <a:off x="2155491" y="13347"/>
            <a:ext cx="5419592" cy="1323439"/>
          </a:xfrm>
          <a:prstGeom prst="rect">
            <a:avLst/>
          </a:prstGeom>
        </p:spPr>
        <p:txBody>
          <a:bodyPr wrap="square">
            <a:spAutoFit/>
          </a:bodyPr>
          <a:lstStyle/>
          <a:p>
            <a:pPr marL="566738" lvl="0" indent="-612000">
              <a:lnSpc>
                <a:spcPct val="125000"/>
              </a:lnSpc>
            </a:pP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4.6</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A/D</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转换器</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接口技术</a:t>
            </a:r>
          </a:p>
          <a:p>
            <a:pPr marL="566738" lvl="0" indent="-612000">
              <a:lnSpc>
                <a:spcPct val="125000"/>
              </a:lnSpc>
            </a:pPr>
            <a:endPar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478525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5"/>
          <p:cNvSpPr txBox="1">
            <a:spLocks noChangeArrowheads="1"/>
          </p:cNvSpPr>
          <p:nvPr/>
        </p:nvSpPr>
        <p:spPr bwMode="auto">
          <a:xfrm>
            <a:off x="341768" y="322907"/>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r>
              <a:rPr lang="en-US" altLang="zh-CN" b="0" kern="0" dirty="0" smtClean="0">
                <a:solidFill>
                  <a:srgbClr val="C00000"/>
                </a:solidFill>
                <a:latin typeface="微软雅黑" panose="020B0503020204020204" pitchFamily="34" charset="-122"/>
                <a:ea typeface="微软雅黑" panose="020B0503020204020204" pitchFamily="34" charset="-122"/>
              </a:rPr>
              <a:t>2. A/D</a:t>
            </a:r>
            <a:r>
              <a:rPr lang="zh-CN" altLang="en-US" b="0" kern="0" dirty="0" smtClean="0">
                <a:solidFill>
                  <a:srgbClr val="C00000"/>
                </a:solidFill>
                <a:latin typeface="微软雅黑" panose="020B0503020204020204" pitchFamily="34" charset="-122"/>
                <a:ea typeface="微软雅黑" panose="020B0503020204020204" pitchFamily="34" charset="-122"/>
              </a:rPr>
              <a:t>转换器的主要技术指标</a:t>
            </a:r>
          </a:p>
        </p:txBody>
      </p:sp>
      <p:sp>
        <p:nvSpPr>
          <p:cNvPr id="47" name="内容占位符 1"/>
          <p:cNvSpPr txBox="1">
            <a:spLocks/>
          </p:cNvSpPr>
          <p:nvPr/>
        </p:nvSpPr>
        <p:spPr bwMode="auto">
          <a:xfrm>
            <a:off x="451660" y="1070909"/>
            <a:ext cx="8121972"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228600" algn="just"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A/D</a:t>
            </a:r>
            <a:r>
              <a:rPr kumimoji="1"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转换器主要的几项技术指标如下：</a:t>
            </a:r>
          </a:p>
          <a:p>
            <a:pPr marL="0" marR="0" lvl="0" indent="228600" algn="just" defTabSz="914400" rtl="0" eaLnBrk="0" fontAlgn="base" latinLnBrk="0" hangingPunct="0">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  </a:t>
            </a:r>
            <a:r>
              <a:rPr kumimoji="1" lang="en-US" altLang="zh-CN"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① </a:t>
            </a:r>
            <a:r>
              <a:rPr kumimoji="1" lang="zh-CN" altLang="en-US"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分辨率</a:t>
            </a:r>
          </a:p>
          <a:p>
            <a:pPr marL="0" marR="0" lvl="0" indent="228600" algn="just" defTabSz="914400" rtl="0" eaLnBrk="0" fontAlgn="base" latinLnBrk="0" hangingPunct="0">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a:t>
            </a:r>
            <a:r>
              <a:rPr kumimoji="1"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的分辨率定义为</a:t>
            </a:r>
            <a:r>
              <a:rPr kumimoji="1"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a:t>
            </a:r>
            <a:r>
              <a:rPr kumimoji="1"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所能分辨的输入模拟量的最小变化量。</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分辨率常以</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输出的二进制或十进制数的位数表示。如输出为</a:t>
            </a:r>
            <a:r>
              <a:rPr kumimoji="0" lang="en-US" altLang="zh-CN"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12</a:t>
            </a:r>
            <a:r>
              <a:rPr kumimoji="0" lang="zh-CN" altLang="en-US"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位</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二进制数，分辨率为 </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1/2</a:t>
            </a:r>
            <a:r>
              <a:rPr kumimoji="0" lang="en-US" altLang="zh-CN" sz="2800" b="0" i="0" u="none" strike="noStrike" kern="1200" cap="none" spc="0" normalizeH="0" baseline="30000" noProof="0" dirty="0" smtClean="0">
                <a:ln>
                  <a:noFill/>
                </a:ln>
                <a:solidFill>
                  <a:srgbClr val="0000FF"/>
                </a:solidFill>
                <a:effectLst/>
                <a:uLnTx/>
                <a:uFillTx/>
                <a:latin typeface="微软雅黑" panose="020B0503020204020204" pitchFamily="34" charset="-122"/>
                <a:ea typeface="微软雅黑" panose="020B0503020204020204" pitchFamily="34" charset="-122"/>
              </a:rPr>
              <a:t>12</a:t>
            </a:r>
            <a:r>
              <a:rPr kumimoji="0" lang="en-US" altLang="zh-CN" sz="2800" b="0"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1/4096</a:t>
            </a:r>
            <a:endParaRPr kumimoji="1" lang="zh-CN" altLang="en-US"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endParaRPr>
          </a:p>
          <a:p>
            <a:pPr marL="0" marR="0" lvl="0" indent="228600" algn="just" defTabSz="914400" rtl="0" eaLnBrk="0" fontAlgn="base" latinLnBrk="0" hangingPunct="0">
              <a:lnSpc>
                <a:spcPct val="100000"/>
              </a:lnSpc>
              <a:spcBef>
                <a:spcPts val="1200"/>
              </a:spcBef>
              <a:spcAft>
                <a:spcPct val="0"/>
              </a:spcAft>
              <a:buClrTx/>
              <a:buSzTx/>
              <a:buFontTx/>
              <a:buNone/>
              <a:tabLst/>
              <a:defRPr/>
            </a:pPr>
            <a:r>
              <a:rPr kumimoji="1"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② </a:t>
            </a:r>
            <a:r>
              <a:rPr kumimoji="1" lang="zh-CN" altLang="en-US"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转换速度</a:t>
            </a:r>
          </a:p>
          <a:p>
            <a:pPr marL="0" marR="0" lvl="0" indent="228600" algn="just"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转换器的转换速度常用</a:t>
            </a:r>
            <a:r>
              <a:rPr kumimoji="0" lang="zh-CN" altLang="en-US" sz="2800" b="0"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rPr>
              <a:t>转换时间或转换速率</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描述。</a:t>
            </a:r>
            <a:r>
              <a:rPr kumimoji="0" lang="zh-CN" altLang="en-US"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转换时间</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指完成一次</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转换所需要的时间。</a:t>
            </a:r>
            <a:r>
              <a:rPr kumimoji="0" lang="zh-CN" altLang="en-US"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转换速率</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是转换时间的倒数，一般指在</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秒内可以完成的转换次数。</a:t>
            </a:r>
            <a:r>
              <a:rPr kumimoji="0" lang="zh-CN" altLang="en-US"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转换速率越高越好</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1"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endPar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25923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内容占位符 1"/>
          <p:cNvSpPr txBox="1">
            <a:spLocks/>
          </p:cNvSpPr>
          <p:nvPr/>
        </p:nvSpPr>
        <p:spPr bwMode="auto">
          <a:xfrm>
            <a:off x="72427" y="256096"/>
            <a:ext cx="8928744" cy="5999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③ 转换误差</a:t>
            </a:r>
            <a:endParaRPr kumimoji="0" lang="en-US" altLang="zh-CN"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由于有限位数数字量对模拟量进行量化而引起的误差。</a:t>
            </a:r>
            <a:r>
              <a:rPr kumimoji="0" lang="zh-CN" altLang="en-US" sz="28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表示实际输出的数字量与理论上应该输出的数字量之间的差别</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，一般以相对误差的形式给出，并以最低有效位的倍数表示。例如转换误差</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&lt;±1/2LSB</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，表示实际输出的数字量与理论应得到的输出数字量之间的误差小于最低有效位的半个字。</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en-US" altLang="zh-CN"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④ </a:t>
            </a:r>
            <a:r>
              <a:rPr kumimoji="0" lang="zh-CN" altLang="en-US"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满量程输入范围</a:t>
            </a:r>
          </a:p>
          <a:p>
            <a:pPr marL="0" marR="0" lvl="0" indent="612000" algn="just" defTabSz="914400" rtl="0" eaLnBrk="1" fontAlgn="base" latinLnBrk="0" hangingPunct="1">
              <a:lnSpc>
                <a:spcPct val="100000"/>
              </a:lnSpc>
              <a:spcBef>
                <a:spcPts val="600"/>
              </a:spcBef>
              <a:spcAft>
                <a:spcPct val="0"/>
              </a:spcAft>
              <a:buClrTx/>
              <a:buSzTx/>
              <a:buFontTx/>
              <a:buNone/>
              <a:tabLst/>
              <a:defRPr/>
            </a:pP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满量程输入范围是指</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输出从零变到最大值时对应的模拟输入信号的变化范围。</a:t>
            </a:r>
            <a:r>
              <a:rPr kumimoji="0" lang="zh-CN" altLang="en-US"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例如</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某</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12</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000H</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时对应输入电压为</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0V</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FFFH</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时对应输入电压为</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，则其满量程输入范围是</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612000" algn="just" defTabSz="914400" rtl="0" eaLnBrk="0" fontAlgn="base" latinLnBrk="0" hangingPunct="0">
              <a:lnSpc>
                <a:spcPct val="100000"/>
              </a:lnSpc>
              <a:spcBef>
                <a:spcPts val="6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43808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9"/>
          <p:cNvSpPr txBox="1">
            <a:spLocks noChangeArrowheads="1"/>
          </p:cNvSpPr>
          <p:nvPr/>
        </p:nvSpPr>
        <p:spPr>
          <a:xfrm>
            <a:off x="296501" y="359121"/>
            <a:ext cx="7673975" cy="6096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defRPr/>
            </a:pPr>
            <a:r>
              <a:rPr lang="en-US" altLang="zh-CN" sz="2800" dirty="0">
                <a:solidFill>
                  <a:srgbClr val="C00000"/>
                </a:solidFill>
                <a:latin typeface="微软雅黑" panose="020B0503020204020204" pitchFamily="34" charset="-122"/>
                <a:ea typeface="微软雅黑" panose="020B0503020204020204" pitchFamily="34" charset="-122"/>
              </a:rPr>
              <a:t>3</a:t>
            </a:r>
            <a:r>
              <a:rPr lang="en-US" altLang="zh-CN" sz="2800" dirty="0" smtClean="0">
                <a:solidFill>
                  <a:srgbClr val="C00000"/>
                </a:solidFill>
                <a:latin typeface="微软雅黑" panose="020B0503020204020204" pitchFamily="34" charset="-122"/>
                <a:ea typeface="微软雅黑" panose="020B0503020204020204" pitchFamily="34" charset="-122"/>
              </a:rPr>
              <a:t>. </a:t>
            </a:r>
            <a:r>
              <a:rPr lang="zh-CN" altLang="en-US" sz="2800" dirty="0" smtClean="0">
                <a:solidFill>
                  <a:srgbClr val="C00000"/>
                </a:solidFill>
                <a:latin typeface="微软雅黑" panose="020B0503020204020204" pitchFamily="34" charset="-122"/>
                <a:ea typeface="微软雅黑" panose="020B0503020204020204" pitchFamily="34" charset="-122"/>
              </a:rPr>
              <a:t>逐次逼近型</a:t>
            </a:r>
            <a:r>
              <a:rPr lang="en-US" altLang="zh-CN" sz="2800" dirty="0" smtClean="0">
                <a:solidFill>
                  <a:srgbClr val="C00000"/>
                </a:solidFill>
                <a:latin typeface="微软雅黑" panose="020B0503020204020204" pitchFamily="34" charset="-122"/>
                <a:ea typeface="微软雅黑" panose="020B0503020204020204" pitchFamily="34" charset="-122"/>
              </a:rPr>
              <a:t>A/D</a:t>
            </a:r>
            <a:r>
              <a:rPr lang="zh-CN" altLang="en-US" sz="2800" dirty="0" smtClean="0">
                <a:solidFill>
                  <a:srgbClr val="C00000"/>
                </a:solidFill>
                <a:latin typeface="微软雅黑" panose="020B0503020204020204" pitchFamily="34" charset="-122"/>
                <a:ea typeface="微软雅黑" panose="020B0503020204020204" pitchFamily="34" charset="-122"/>
              </a:rPr>
              <a:t>转换器</a:t>
            </a:r>
          </a:p>
        </p:txBody>
      </p:sp>
      <p:sp>
        <p:nvSpPr>
          <p:cNvPr id="4" name="内容占位符 1"/>
          <p:cNvSpPr txBox="1">
            <a:spLocks/>
          </p:cNvSpPr>
          <p:nvPr/>
        </p:nvSpPr>
        <p:spPr bwMode="auto">
          <a:xfrm>
            <a:off x="116681" y="862679"/>
            <a:ext cx="8928744" cy="336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just" defTabSz="914400" rtl="0" eaLnBrk="0" fontAlgn="base" latinLnBrk="0" hangingPunct="0">
              <a:lnSpc>
                <a:spcPct val="100000"/>
              </a:lnSpc>
              <a:spcBef>
                <a:spcPts val="600"/>
              </a:spcBef>
              <a:spcAft>
                <a:spcPct val="0"/>
              </a:spcAft>
              <a:buClrTx/>
              <a:buSzTx/>
              <a:buFontTx/>
              <a:buNone/>
              <a:tabLst/>
              <a:defRPr/>
            </a:pP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逐次逼近型</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转换器是将输入模拟电压与不同的基准电压多次比较，比较时从</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输入数字量的高位到低位逐次进行，依次确定各位数码的“</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状态，使转换所得的数字量在数值上逐次逼近输入模拟量的对应值。  </a:t>
            </a:r>
            <a:endPar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00000"/>
              </a:lnSpc>
              <a:spcBef>
                <a:spcPts val="600"/>
              </a:spcBef>
              <a:spcAft>
                <a:spcPct val="0"/>
              </a:spcAft>
              <a:buClrTx/>
              <a:buSzTx/>
              <a:buFontTx/>
              <a:buNone/>
              <a:tabLst/>
              <a:defRPr/>
            </a:pPr>
            <a:r>
              <a:rPr kumimoji="0" lang="zh-CN" altLang="en-US"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1</a:t>
            </a:r>
            <a:r>
              <a:rPr kumimoji="0" lang="zh-CN" altLang="en-US"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）组成结构</a:t>
            </a:r>
            <a:endParaRPr kumimoji="0" lang="en-US" altLang="zh-CN" sz="2800" b="0"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0" fontAlgn="base" latinLnBrk="0" hangingPunct="0">
              <a:lnSpc>
                <a:spcPct val="100000"/>
              </a:lnSpc>
              <a:spcBef>
                <a:spcPts val="600"/>
              </a:spcBef>
              <a:spcAft>
                <a:spcPct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包括如下几部分：</a:t>
            </a: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 name="Rectangle 12"/>
          <p:cNvSpPr>
            <a:spLocks noChangeArrowheads="1"/>
          </p:cNvSpPr>
          <p:nvPr/>
        </p:nvSpPr>
        <p:spPr bwMode="auto">
          <a:xfrm>
            <a:off x="629892" y="4523763"/>
            <a:ext cx="1512887" cy="1019175"/>
          </a:xfrm>
          <a:prstGeom prst="rect">
            <a:avLst/>
          </a:prstGeom>
          <a:solidFill>
            <a:srgbClr val="00CC99"/>
          </a:solidFill>
          <a:ln w="9525" algn="ctr">
            <a:solidFill>
              <a:srgbClr val="000000"/>
            </a:solidFill>
            <a:miter lim="800000"/>
            <a:headEnd/>
            <a:tailEnd/>
          </a:ln>
        </p:spPr>
        <p:txBody>
          <a:bodyPr wrap="none" anchor="ct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800" i="0" u="none" strike="noStrike" kern="0" cap="none" spc="0" normalizeH="0" baseline="0" noProof="0">
              <a:ln>
                <a:noFill/>
              </a:ln>
              <a:solidFill>
                <a:srgbClr val="FFFF00"/>
              </a:solidFill>
              <a:effectLst/>
              <a:uLnTx/>
              <a:uFillTx/>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772767" y="4895238"/>
            <a:ext cx="1293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fontAlgn="base">
              <a:spcBef>
                <a:spcPct val="0"/>
              </a:spcBef>
              <a:spcAft>
                <a:spcPct val="0"/>
              </a:spcAft>
              <a:buClrTx/>
              <a:buFontTx/>
              <a:buNone/>
            </a:pPr>
            <a:r>
              <a:rPr lang="zh-CN" altLang="en-US" sz="2400">
                <a:solidFill>
                  <a:srgbClr val="FF0000"/>
                </a:solidFill>
                <a:latin typeface="微软雅黑" panose="020B0503020204020204" pitchFamily="34" charset="-122"/>
                <a:ea typeface="微软雅黑" panose="020B0503020204020204" pitchFamily="34" charset="-122"/>
              </a:rPr>
              <a:t>比较器</a:t>
            </a:r>
          </a:p>
        </p:txBody>
      </p:sp>
      <p:sp>
        <p:nvSpPr>
          <p:cNvPr id="15" name="Rectangle 14"/>
          <p:cNvSpPr>
            <a:spLocks noChangeArrowheads="1"/>
          </p:cNvSpPr>
          <p:nvPr/>
        </p:nvSpPr>
        <p:spPr bwMode="auto">
          <a:xfrm>
            <a:off x="4805017" y="4523763"/>
            <a:ext cx="1512887" cy="1019175"/>
          </a:xfrm>
          <a:prstGeom prst="rect">
            <a:avLst/>
          </a:prstGeom>
          <a:solidFill>
            <a:srgbClr val="00CC99"/>
          </a:solidFill>
          <a:ln w="9525" algn="ctr">
            <a:solidFill>
              <a:srgbClr val="000000"/>
            </a:solidFill>
            <a:miter lim="800000"/>
            <a:headEnd/>
            <a:tailEnd/>
          </a:ln>
        </p:spPr>
        <p:txBody>
          <a:bodyPr wrap="none" anchor="ct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800" i="0" u="none" strike="noStrike" kern="0" cap="none" spc="0" normalizeH="0" baseline="0" noProof="0">
              <a:ln>
                <a:noFill/>
              </a:ln>
              <a:solidFill>
                <a:srgbClr val="FFFF00"/>
              </a:solidFill>
              <a:effectLst/>
              <a:uLnTx/>
              <a:uFillTx/>
              <a:latin typeface="微软雅黑" panose="020B0503020204020204" pitchFamily="34" charset="-122"/>
              <a:ea typeface="微软雅黑" panose="020B0503020204020204" pitchFamily="34" charset="-122"/>
            </a:endParaRPr>
          </a:p>
        </p:txBody>
      </p:sp>
      <p:sp>
        <p:nvSpPr>
          <p:cNvPr id="16" name="Rectangle 16"/>
          <p:cNvSpPr>
            <a:spLocks noChangeArrowheads="1"/>
          </p:cNvSpPr>
          <p:nvPr/>
        </p:nvSpPr>
        <p:spPr bwMode="auto">
          <a:xfrm>
            <a:off x="2644429" y="4523763"/>
            <a:ext cx="1512888" cy="1019175"/>
          </a:xfrm>
          <a:prstGeom prst="rect">
            <a:avLst/>
          </a:prstGeom>
          <a:solidFill>
            <a:srgbClr val="00CC99"/>
          </a:solidFill>
          <a:ln w="9525" algn="ctr">
            <a:solidFill>
              <a:srgbClr val="000000"/>
            </a:solidFill>
            <a:miter lim="800000"/>
            <a:headEnd/>
            <a:tailEnd/>
          </a:ln>
        </p:spPr>
        <p:txBody>
          <a:bodyPr wrap="none" anchor="ct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800" i="0" u="none" strike="noStrike" kern="0" cap="none" spc="0" normalizeH="0" baseline="0" noProof="0">
              <a:ln>
                <a:noFill/>
              </a:ln>
              <a:solidFill>
                <a:srgbClr val="FFFF00"/>
              </a:solidFill>
              <a:effectLst/>
              <a:uLnTx/>
              <a:uFillTx/>
              <a:latin typeface="微软雅黑" panose="020B0503020204020204" pitchFamily="34" charset="-122"/>
              <a:ea typeface="微软雅黑" panose="020B0503020204020204" pitchFamily="34" charset="-122"/>
            </a:endParaRPr>
          </a:p>
        </p:txBody>
      </p:sp>
      <p:sp>
        <p:nvSpPr>
          <p:cNvPr id="17" name="Text Box 17"/>
          <p:cNvSpPr txBox="1">
            <a:spLocks noChangeArrowheads="1"/>
          </p:cNvSpPr>
          <p:nvPr/>
        </p:nvSpPr>
        <p:spPr bwMode="auto">
          <a:xfrm>
            <a:off x="2717454" y="4822213"/>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fontAlgn="base">
              <a:spcBef>
                <a:spcPct val="0"/>
              </a:spcBef>
              <a:spcAft>
                <a:spcPct val="0"/>
              </a:spcAft>
              <a:buClrTx/>
              <a:buFontTx/>
              <a:buNone/>
            </a:pPr>
            <a:r>
              <a:rPr lang="zh-CN" altLang="en-US" sz="2400">
                <a:solidFill>
                  <a:srgbClr val="FF0000"/>
                </a:solidFill>
                <a:latin typeface="微软雅黑" panose="020B0503020204020204" pitchFamily="34" charset="-122"/>
                <a:ea typeface="微软雅黑" panose="020B0503020204020204" pitchFamily="34" charset="-122"/>
              </a:rPr>
              <a:t>控制电路</a:t>
            </a:r>
          </a:p>
        </p:txBody>
      </p:sp>
      <p:sp>
        <p:nvSpPr>
          <p:cNvPr id="18" name="Rectangle 18"/>
          <p:cNvSpPr>
            <a:spLocks noChangeArrowheads="1"/>
          </p:cNvSpPr>
          <p:nvPr/>
        </p:nvSpPr>
        <p:spPr bwMode="auto">
          <a:xfrm>
            <a:off x="6894167" y="4523763"/>
            <a:ext cx="1512887" cy="1019175"/>
          </a:xfrm>
          <a:prstGeom prst="rect">
            <a:avLst/>
          </a:prstGeom>
          <a:solidFill>
            <a:srgbClr val="00CC99"/>
          </a:solidFill>
          <a:ln w="9525" algn="ctr">
            <a:solidFill>
              <a:srgbClr val="000000"/>
            </a:solidFill>
            <a:miter lim="800000"/>
            <a:headEnd/>
            <a:tailEnd/>
          </a:ln>
        </p:spPr>
        <p:txBody>
          <a:bodyPr wrap="none" anchor="ct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800" i="0" u="none" strike="noStrike" kern="0" cap="none" spc="0" normalizeH="0" baseline="0" noProof="0">
              <a:ln>
                <a:noFill/>
              </a:ln>
              <a:solidFill>
                <a:srgbClr val="FFFF00"/>
              </a:solidFill>
              <a:effectLst/>
              <a:uLnTx/>
              <a:uFillTx/>
              <a:latin typeface="微软雅黑" panose="020B0503020204020204" pitchFamily="34" charset="-122"/>
              <a:ea typeface="微软雅黑" panose="020B0503020204020204" pitchFamily="34" charset="-122"/>
            </a:endParaRPr>
          </a:p>
        </p:txBody>
      </p:sp>
      <p:sp>
        <p:nvSpPr>
          <p:cNvPr id="19" name="Text Box 19"/>
          <p:cNvSpPr txBox="1">
            <a:spLocks noChangeArrowheads="1"/>
          </p:cNvSpPr>
          <p:nvPr/>
        </p:nvSpPr>
        <p:spPr bwMode="auto">
          <a:xfrm>
            <a:off x="6965604" y="4679338"/>
            <a:ext cx="1295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lgn="ctr" fontAlgn="base">
              <a:spcBef>
                <a:spcPct val="0"/>
              </a:spcBef>
              <a:spcAft>
                <a:spcPct val="0"/>
              </a:spcAft>
              <a:buClrTx/>
              <a:buFontTx/>
              <a:buNone/>
            </a:pPr>
            <a:r>
              <a:rPr lang="en-US" altLang="zh-CN" sz="2400">
                <a:solidFill>
                  <a:srgbClr val="FF0000"/>
                </a:solidFill>
                <a:latin typeface="微软雅黑" panose="020B0503020204020204" pitchFamily="34" charset="-122"/>
                <a:ea typeface="微软雅黑" panose="020B0503020204020204" pitchFamily="34" charset="-122"/>
              </a:rPr>
              <a:t>D/A</a:t>
            </a:r>
            <a:r>
              <a:rPr lang="zh-CN" altLang="en-US" sz="2400">
                <a:solidFill>
                  <a:srgbClr val="FF0000"/>
                </a:solidFill>
                <a:latin typeface="微软雅黑" panose="020B0503020204020204" pitchFamily="34" charset="-122"/>
                <a:ea typeface="微软雅黑" panose="020B0503020204020204" pitchFamily="34" charset="-122"/>
              </a:rPr>
              <a:t>转换器</a:t>
            </a:r>
          </a:p>
        </p:txBody>
      </p:sp>
      <p:sp>
        <p:nvSpPr>
          <p:cNvPr id="20" name="Text Box 20"/>
          <p:cNvSpPr txBox="1">
            <a:spLocks noChangeArrowheads="1"/>
          </p:cNvSpPr>
          <p:nvPr/>
        </p:nvSpPr>
        <p:spPr bwMode="auto">
          <a:xfrm>
            <a:off x="4878042" y="4679338"/>
            <a:ext cx="15128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fontAlgn="base">
              <a:spcBef>
                <a:spcPct val="0"/>
              </a:spcBef>
              <a:spcAft>
                <a:spcPct val="0"/>
              </a:spcAft>
              <a:buClrTx/>
              <a:buFontTx/>
              <a:buNone/>
            </a:pPr>
            <a:r>
              <a:rPr lang="zh-CN" altLang="en-US" sz="2400">
                <a:solidFill>
                  <a:srgbClr val="FF0000"/>
                </a:solidFill>
                <a:latin typeface="微软雅黑" panose="020B0503020204020204" pitchFamily="34" charset="-122"/>
                <a:ea typeface="微软雅黑" panose="020B0503020204020204" pitchFamily="34" charset="-122"/>
              </a:rPr>
              <a:t>逐次近似寄存器</a:t>
            </a:r>
          </a:p>
        </p:txBody>
      </p:sp>
    </p:spTree>
    <p:extLst>
      <p:ext uri="{BB962C8B-B14F-4D97-AF65-F5344CB8AC3E}">
        <p14:creationId xmlns:p14="http://schemas.microsoft.com/office/powerpoint/2010/main" val="7260057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txBox="1">
            <a:spLocks noChangeArrowheads="1"/>
          </p:cNvSpPr>
          <p:nvPr/>
        </p:nvSpPr>
        <p:spPr bwMode="auto">
          <a:xfrm>
            <a:off x="205966" y="331961"/>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r>
              <a:rPr lang="zh-CN" altLang="en-US" b="0" kern="0" dirty="0" smtClean="0">
                <a:solidFill>
                  <a:srgbClr val="0000CC"/>
                </a:solidFill>
                <a:latin typeface="微软雅黑" panose="020B0503020204020204" pitchFamily="34" charset="-122"/>
                <a:ea typeface="微软雅黑" panose="020B0503020204020204" pitchFamily="34" charset="-122"/>
              </a:rPr>
              <a:t>（</a:t>
            </a:r>
            <a:r>
              <a:rPr lang="en-US" altLang="zh-CN" b="0" kern="0" dirty="0" smtClean="0">
                <a:solidFill>
                  <a:srgbClr val="0000CC"/>
                </a:solidFill>
                <a:latin typeface="微软雅黑" panose="020B0503020204020204" pitchFamily="34" charset="-122"/>
                <a:ea typeface="微软雅黑" panose="020B0503020204020204" pitchFamily="34" charset="-122"/>
              </a:rPr>
              <a:t>2</a:t>
            </a:r>
            <a:r>
              <a:rPr lang="zh-CN" altLang="en-US" b="0" kern="0" dirty="0" smtClean="0">
                <a:solidFill>
                  <a:srgbClr val="0000CC"/>
                </a:solidFill>
                <a:latin typeface="微软雅黑" panose="020B0503020204020204" pitchFamily="34" charset="-122"/>
                <a:ea typeface="微软雅黑" panose="020B0503020204020204" pitchFamily="34" charset="-122"/>
              </a:rPr>
              <a:t>）</a:t>
            </a:r>
            <a:r>
              <a:rPr lang="en-US" altLang="zh-CN" b="0" kern="0" dirty="0" smtClean="0">
                <a:solidFill>
                  <a:srgbClr val="0000CC"/>
                </a:solidFill>
                <a:latin typeface="微软雅黑" panose="020B0503020204020204" pitchFamily="34" charset="-122"/>
                <a:ea typeface="微软雅黑" panose="020B0503020204020204" pitchFamily="34" charset="-122"/>
              </a:rPr>
              <a:t>4</a:t>
            </a:r>
            <a:r>
              <a:rPr lang="zh-CN" altLang="en-US" b="0" kern="0" dirty="0" smtClean="0">
                <a:solidFill>
                  <a:srgbClr val="0000CC"/>
                </a:solidFill>
                <a:latin typeface="微软雅黑" panose="020B0503020204020204" pitchFamily="34" charset="-122"/>
                <a:ea typeface="微软雅黑" panose="020B0503020204020204" pitchFamily="34" charset="-122"/>
              </a:rPr>
              <a:t>位逐次逼近型</a:t>
            </a:r>
            <a:r>
              <a:rPr lang="en-US" altLang="zh-CN" b="0" kern="0" dirty="0" smtClean="0">
                <a:solidFill>
                  <a:srgbClr val="0000CC"/>
                </a:solidFill>
                <a:latin typeface="微软雅黑" panose="020B0503020204020204" pitchFamily="34" charset="-122"/>
                <a:ea typeface="微软雅黑" panose="020B0503020204020204" pitchFamily="34" charset="-122"/>
              </a:rPr>
              <a:t>A/D</a:t>
            </a:r>
            <a:r>
              <a:rPr lang="zh-CN" altLang="en-US" b="0" kern="0" dirty="0" smtClean="0">
                <a:solidFill>
                  <a:srgbClr val="0000CC"/>
                </a:solidFill>
                <a:latin typeface="微软雅黑" panose="020B0503020204020204" pitchFamily="34" charset="-122"/>
                <a:ea typeface="微软雅黑" panose="020B0503020204020204" pitchFamily="34" charset="-122"/>
              </a:rPr>
              <a:t>转换器原理</a:t>
            </a:r>
          </a:p>
        </p:txBody>
      </p:sp>
      <p:sp>
        <p:nvSpPr>
          <p:cNvPr id="21" name="内容占位符 2"/>
          <p:cNvSpPr txBox="1">
            <a:spLocks/>
          </p:cNvSpPr>
          <p:nvPr/>
        </p:nvSpPr>
        <p:spPr bwMode="auto">
          <a:xfrm>
            <a:off x="107628" y="1052802"/>
            <a:ext cx="8928744" cy="130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组成结构如图所示。 </a:t>
            </a:r>
            <a:endPar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例：四位</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的输入电压范围</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0-5</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伏 ，</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REF</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=3.44V, ADC</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对应的输出值为多少？ </a:t>
            </a: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22" name="Picture 12" descr="B35"/>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13499" y="2276872"/>
            <a:ext cx="8713787" cy="40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037030" y="5866646"/>
            <a:ext cx="316871" cy="380246"/>
          </a:xfrm>
          <a:prstGeom prst="rect">
            <a:avLst/>
          </a:prstGeom>
          <a:noFill/>
        </p:spPr>
        <p:txBody>
          <a:bodyPr wrap="square" rtlCol="0">
            <a:spAutoFit/>
          </a:bodyPr>
          <a:lstStyle/>
          <a:p>
            <a:r>
              <a:rPr lang="en-US" altLang="zh-CN" b="1" dirty="0" smtClean="0">
                <a:solidFill>
                  <a:srgbClr val="FF0000"/>
                </a:solidFill>
              </a:rPr>
              <a:t>1</a:t>
            </a:r>
            <a:endParaRPr lang="zh-CN" altLang="en-US" b="1" dirty="0">
              <a:solidFill>
                <a:srgbClr val="FF0000"/>
              </a:solidFill>
            </a:endParaRPr>
          </a:p>
        </p:txBody>
      </p:sp>
      <p:sp>
        <p:nvSpPr>
          <p:cNvPr id="3" name="文本框 2"/>
          <p:cNvSpPr txBox="1"/>
          <p:nvPr/>
        </p:nvSpPr>
        <p:spPr>
          <a:xfrm>
            <a:off x="2353901" y="2353901"/>
            <a:ext cx="1258432" cy="369332"/>
          </a:xfrm>
          <a:prstGeom prst="rect">
            <a:avLst/>
          </a:prstGeom>
          <a:noFill/>
        </p:spPr>
        <p:txBody>
          <a:bodyPr wrap="square" rtlCol="0">
            <a:spAutoFit/>
          </a:bodyPr>
          <a:lstStyle/>
          <a:p>
            <a:r>
              <a:rPr lang="zh-CN" altLang="en-US" dirty="0" smtClean="0">
                <a:solidFill>
                  <a:srgbClr val="FF0000"/>
                </a:solidFill>
              </a:rPr>
              <a:t>二进制码</a:t>
            </a:r>
            <a:endParaRPr lang="zh-CN" altLang="en-US" dirty="0">
              <a:solidFill>
                <a:srgbClr val="FF0000"/>
              </a:solidFill>
            </a:endParaRPr>
          </a:p>
        </p:txBody>
      </p:sp>
    </p:spTree>
    <p:extLst>
      <p:ext uri="{BB962C8B-B14F-4D97-AF65-F5344CB8AC3E}">
        <p14:creationId xmlns:p14="http://schemas.microsoft.com/office/powerpoint/2010/main" val="15860543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txBox="1">
            <a:spLocks noChangeArrowheads="1"/>
          </p:cNvSpPr>
          <p:nvPr/>
        </p:nvSpPr>
        <p:spPr bwMode="auto">
          <a:xfrm>
            <a:off x="249001" y="51146"/>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r>
              <a:rPr lang="zh-CN" altLang="en-US" kern="0" dirty="0" smtClean="0">
                <a:solidFill>
                  <a:schemeClr val="tx1"/>
                </a:solidFill>
                <a:latin typeface="微软雅黑" panose="020B0503020204020204" pitchFamily="34" charset="-122"/>
                <a:ea typeface="微软雅黑" panose="020B0503020204020204" pitchFamily="34" charset="-122"/>
              </a:rPr>
              <a:t>逐次逼近型</a:t>
            </a:r>
            <a:r>
              <a:rPr lang="en-US" altLang="zh-CN" kern="0" dirty="0" smtClean="0">
                <a:solidFill>
                  <a:schemeClr val="tx1"/>
                </a:solidFill>
                <a:latin typeface="微软雅黑" panose="020B0503020204020204" pitchFamily="34" charset="-122"/>
                <a:ea typeface="微软雅黑" panose="020B0503020204020204" pitchFamily="34" charset="-122"/>
              </a:rPr>
              <a:t>A/D</a:t>
            </a:r>
            <a:r>
              <a:rPr lang="zh-CN" altLang="en-US" kern="0" dirty="0" smtClean="0">
                <a:solidFill>
                  <a:schemeClr val="tx1"/>
                </a:solidFill>
                <a:latin typeface="微软雅黑" panose="020B0503020204020204" pitchFamily="34" charset="-122"/>
                <a:ea typeface="微软雅黑" panose="020B0503020204020204" pitchFamily="34" charset="-122"/>
              </a:rPr>
              <a:t>转换器转换过程：</a:t>
            </a:r>
          </a:p>
        </p:txBody>
      </p:sp>
      <p:sp>
        <p:nvSpPr>
          <p:cNvPr id="4" name="内容占位符 1"/>
          <p:cNvSpPr txBox="1">
            <a:spLocks/>
          </p:cNvSpPr>
          <p:nvPr/>
        </p:nvSpPr>
        <p:spPr bwMode="auto">
          <a:xfrm>
            <a:off x="98574" y="660746"/>
            <a:ext cx="8945837" cy="604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转换开始前逐次逼近寄存器输出清零，</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控制信号</a:t>
            </a:r>
            <a:r>
              <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1200" cap="none" spc="0" normalizeH="0" baseline="-25000" noProof="0" dirty="0" smtClean="0">
                <a:ln>
                  <a:noFill/>
                </a:ln>
                <a:solidFill>
                  <a:srgbClr val="0000FF"/>
                </a:solidFill>
                <a:effectLst/>
                <a:uLnTx/>
                <a:uFillTx/>
                <a:latin typeface="微软雅黑" panose="020B0503020204020204" pitchFamily="34" charset="-122"/>
                <a:ea typeface="微软雅黑" panose="020B0503020204020204" pitchFamily="34" charset="-122"/>
              </a:rPr>
              <a:t>L</a:t>
            </a:r>
            <a:r>
              <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时开始转换。</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在</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CLK</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第一个时钟</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作用下，控制逐次逼近寄存器</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最高位输出为</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，其余位输出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，即逐次逼近寄存器</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1000</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。经</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转换器转换为与之对应的模拟电压</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，送入比较器与模拟输入信号</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进行比较。</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由于</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=3.44V&gt;V</a:t>
            </a:r>
            <a:r>
              <a:rPr kumimoji="0" lang="en-US" altLang="zh-CN" sz="240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=2.5V</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说明数字量</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1000</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不够大，</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高位</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保留</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第二个时钟</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作用下，按同样的方法</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将次高位置</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，使寄存器输出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1100,DAC</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输出模拟电压</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=3.75V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，故</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=3.44V&lt;V</a:t>
            </a:r>
            <a:r>
              <a:rPr kumimoji="0" lang="en-US" altLang="zh-CN" sz="240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=3.75V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，寄存器的</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次高位输出改为</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，即为</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1000</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第三个时钟后</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，寄存器输出</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1010</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=3.125V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V</a:t>
            </a:r>
            <a:r>
              <a:rPr kumimoji="0" lang="en-US" altLang="zh-CN" sz="2400" b="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=3.44V&gt;V</a:t>
            </a:r>
            <a:r>
              <a:rPr kumimoji="0" lang="en-US" altLang="zh-CN" sz="2400" b="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=3.125V,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寄存器数值</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保留</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第四个时钟后</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，寄存器输出</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1011</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DAC</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=3.4375V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=3.44V&gt;V</a:t>
            </a:r>
            <a:r>
              <a:rPr kumimoji="0" lang="en-US" altLang="zh-CN" sz="2400" b="0" i="0" u="none" strike="noStrike" kern="120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=3.4375V,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寄存器数值保留</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所以</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输出为</a:t>
            </a: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1011</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逐次逼近型</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转换器的</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转换时间取决于</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输出数字</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位数</a:t>
            </a:r>
            <a:r>
              <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n</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和时钟频率</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，位数越多，时钟频率越低，转换所需要的时间越长。</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just"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25104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686328"/>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5" name="矩形 4"/>
          <p:cNvSpPr/>
          <p:nvPr/>
        </p:nvSpPr>
        <p:spPr>
          <a:xfrm>
            <a:off x="2270619" y="13347"/>
            <a:ext cx="4516131" cy="707886"/>
          </a:xfrm>
          <a:prstGeom prst="rect">
            <a:avLst/>
          </a:prstGeom>
        </p:spPr>
        <p:txBody>
          <a:bodyPr wrap="square">
            <a:spAutoFit/>
          </a:bodyPr>
          <a:lstStyle/>
          <a:p>
            <a:pPr marL="566738" lvl="0" indent="-612000">
              <a:lnSpc>
                <a:spcPct val="125000"/>
              </a:lnSpc>
            </a:pP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4</a:t>
            </a:r>
            <a:r>
              <a:rPr lang="en-US" altLang="zh-CN"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3200" b="1" kern="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LED</a:t>
            </a:r>
            <a:r>
              <a:rPr lang="zh-CN" altLang="en-US" sz="3200"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显示器接口技术</a:t>
            </a:r>
          </a:p>
        </p:txBody>
      </p:sp>
      <p:pic>
        <p:nvPicPr>
          <p:cNvPr id="13" name="Picture 2"/>
          <p:cNvPicPr>
            <a:picLocks noChangeAspect="1" noChangeArrowheads="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80535" y="1630704"/>
            <a:ext cx="84963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6"/>
          <p:cNvSpPr txBox="1">
            <a:spLocks noChangeArrowheads="1"/>
          </p:cNvSpPr>
          <p:nvPr/>
        </p:nvSpPr>
        <p:spPr bwMode="auto">
          <a:xfrm>
            <a:off x="2626388" y="5835127"/>
            <a:ext cx="4240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eaLnBrk="1" hangingPunct="1">
              <a:spcBef>
                <a:spcPct val="0"/>
              </a:spcBef>
              <a:buClrTx/>
              <a:buFont typeface="Arial" charset="0"/>
              <a:buNone/>
            </a:pPr>
            <a:r>
              <a:rPr lang="zh-CN" altLang="en-US" sz="2800" dirty="0" smtClean="0">
                <a:latin typeface="微软雅黑" panose="020B0503020204020204" pitchFamily="34" charset="-122"/>
                <a:ea typeface="微软雅黑" panose="020B0503020204020204" pitchFamily="34" charset="-122"/>
              </a:rPr>
              <a:t>七段</a:t>
            </a:r>
            <a:r>
              <a:rPr lang="zh-CN" altLang="en-US" sz="2800" dirty="0">
                <a:latin typeface="微软雅黑" panose="020B0503020204020204" pitchFamily="34" charset="-122"/>
                <a:ea typeface="微软雅黑" panose="020B0503020204020204" pitchFamily="34" charset="-122"/>
              </a:rPr>
              <a:t>显示块管脚与结构图 </a:t>
            </a:r>
          </a:p>
        </p:txBody>
      </p:sp>
      <p:sp>
        <p:nvSpPr>
          <p:cNvPr id="15" name="Text Box 6"/>
          <p:cNvSpPr txBox="1">
            <a:spLocks noChangeArrowheads="1"/>
          </p:cNvSpPr>
          <p:nvPr/>
        </p:nvSpPr>
        <p:spPr bwMode="auto">
          <a:xfrm>
            <a:off x="280535" y="932137"/>
            <a:ext cx="3353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itchFamily="2" charset="2"/>
              <a:buChar char="l"/>
              <a:defRPr sz="3200">
                <a:solidFill>
                  <a:schemeClr val="tx1"/>
                </a:solidFill>
                <a:latin typeface="Arial" charset="0"/>
                <a:ea typeface="宋体" pitchFamily="2" charset="-122"/>
              </a:defRPr>
            </a:lvl1pPr>
            <a:lvl2pPr marL="742950" indent="-285750">
              <a:spcBef>
                <a:spcPct val="20000"/>
              </a:spcBef>
              <a:buClr>
                <a:schemeClr val="accent1"/>
              </a:buClr>
              <a:buFont typeface="Wingdings" pitchFamily="2" charset="2"/>
              <a:buChar char="¡"/>
              <a:defRPr sz="2700">
                <a:solidFill>
                  <a:schemeClr val="tx1"/>
                </a:solidFill>
                <a:latin typeface="Arial" charset="0"/>
                <a:ea typeface="宋体" pitchFamily="2" charset="-122"/>
              </a:defRPr>
            </a:lvl2pPr>
            <a:lvl3pPr marL="1143000" indent="-228600">
              <a:spcBef>
                <a:spcPct val="20000"/>
              </a:spcBef>
              <a:buClr>
                <a:schemeClr val="accent1"/>
              </a:buClr>
              <a:buFont typeface="Wingdings" pitchFamily="2" charset="2"/>
              <a:buChar char="l"/>
              <a:defRPr sz="2300">
                <a:solidFill>
                  <a:schemeClr val="tx1"/>
                </a:solidFill>
                <a:latin typeface="Arial" charset="0"/>
                <a:ea typeface="宋体" pitchFamily="2" charset="-122"/>
              </a:defRPr>
            </a:lvl3pPr>
            <a:lvl4pPr marL="1600200" indent="-228600">
              <a:spcBef>
                <a:spcPct val="20000"/>
              </a:spcBef>
              <a:buClr>
                <a:schemeClr val="accent1"/>
              </a:buClr>
              <a:buChar char="•"/>
              <a:defRPr sz="2000">
                <a:solidFill>
                  <a:schemeClr val="tx1"/>
                </a:solidFill>
                <a:latin typeface="Arial" charset="0"/>
                <a:ea typeface="宋体" pitchFamily="2" charset="-122"/>
              </a:defRPr>
            </a:lvl4pPr>
            <a:lvl5pPr marL="2057400" indent="-228600">
              <a:spcBef>
                <a:spcPct val="20000"/>
              </a:spcBef>
              <a:buClr>
                <a:schemeClr val="accent1"/>
              </a:buClr>
              <a:buFont typeface="Wingdings" pitchFamily="2" charset="2"/>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ea typeface="宋体" pitchFamily="2" charset="-122"/>
              </a:defRPr>
            </a:lvl9pPr>
          </a:lstStyle>
          <a:p>
            <a:pPr>
              <a:spcBef>
                <a:spcPct val="0"/>
              </a:spcBef>
              <a:buClrTx/>
              <a:buNone/>
            </a:pPr>
            <a:r>
              <a:rPr lang="en-US" altLang="zh-CN" sz="2800" dirty="0" smtClean="0">
                <a:solidFill>
                  <a:srgbClr val="0000FF"/>
                </a:solidFill>
                <a:latin typeface="微软雅黑" panose="020B0503020204020204" pitchFamily="34" charset="-122"/>
                <a:ea typeface="微软雅黑" panose="020B0503020204020204" pitchFamily="34" charset="-122"/>
              </a:rPr>
              <a:t>LED</a:t>
            </a:r>
            <a:r>
              <a:rPr lang="zh-CN" altLang="en-US" sz="2800" dirty="0">
                <a:solidFill>
                  <a:srgbClr val="0000FF"/>
                </a:solidFill>
                <a:latin typeface="微软雅黑" panose="020B0503020204020204" pitchFamily="34" charset="-122"/>
                <a:ea typeface="微软雅黑" panose="020B0503020204020204" pitchFamily="34" charset="-122"/>
              </a:rPr>
              <a:t>数码</a:t>
            </a:r>
            <a:r>
              <a:rPr lang="zh-CN" altLang="en-US" sz="2800" dirty="0" smtClean="0">
                <a:solidFill>
                  <a:srgbClr val="0000FF"/>
                </a:solidFill>
                <a:latin typeface="微软雅黑" panose="020B0503020204020204" pitchFamily="34" charset="-122"/>
                <a:ea typeface="微软雅黑" panose="020B0503020204020204" pitchFamily="34" charset="-122"/>
              </a:rPr>
              <a:t>管显示原理</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8019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641" y="351763"/>
            <a:ext cx="4878259"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4  A/D</a:t>
            </a:r>
            <a:r>
              <a:rPr kumimoji="0" lang="zh-CN" altLang="en-US" sz="280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与微处理器的接口应用</a:t>
            </a:r>
            <a:endParaRPr kumimoji="0" lang="zh-CN" altLang="en-US" sz="18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 name="内容占位符 1"/>
          <p:cNvSpPr txBox="1">
            <a:spLocks/>
          </p:cNvSpPr>
          <p:nvPr/>
        </p:nvSpPr>
        <p:spPr bwMode="auto">
          <a:xfrm>
            <a:off x="143842" y="974553"/>
            <a:ext cx="8928744" cy="513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1</a:t>
            </a:r>
            <a:r>
              <a:rPr kumimoji="0" lang="zh-CN" altLang="en-US" sz="28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转换器与微处理器相连应考虑的问题</a:t>
            </a:r>
          </a:p>
          <a:p>
            <a:pPr marL="742950" marR="0" lvl="1" indent="0" algn="l" defTabSz="914400" rtl="0" eaLnBrk="1" fontAlgn="base" latinLnBrk="0" hangingPunct="1">
              <a:lnSpc>
                <a:spcPct val="100000"/>
              </a:lnSpc>
              <a:spcBef>
                <a:spcPct val="0"/>
              </a:spcBef>
              <a:spcAft>
                <a:spcPct val="0"/>
              </a:spcAft>
              <a:buClrTx/>
              <a:buSzTx/>
              <a:buFontTx/>
              <a:buChar char="•"/>
              <a:tabLst/>
              <a:defRPr/>
            </a:pP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数据输出线的连接，输出方式主要分为并行和串行两种；  </a:t>
            </a:r>
          </a:p>
          <a:p>
            <a:pPr marL="74295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转换的启动信号的连接；</a:t>
            </a:r>
          </a:p>
          <a:p>
            <a:pPr marL="742950" marR="0" lvl="1" indent="0" algn="l" defTabSz="914400" rtl="0" eaLnBrk="1" fontAlgn="base" latinLnBrk="0" hangingPunct="1">
              <a:lnSpc>
                <a:spcPct val="100000"/>
              </a:lnSpc>
              <a:spcBef>
                <a:spcPct val="0"/>
              </a:spcBef>
              <a:spcAft>
                <a:spcPct val="0"/>
              </a:spcAft>
              <a:buClrTx/>
              <a:buSzTx/>
              <a:buFontTx/>
              <a:buChar char="•"/>
              <a:tabLst/>
              <a:defRPr/>
            </a:pP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转换结束信号的处理方式；</a:t>
            </a:r>
          </a:p>
          <a:p>
            <a:pPr marL="742950" marR="0" lvl="1" indent="0" algn="l" defTabSz="914400" rtl="0" eaLnBrk="1" fontAlgn="base" latinLnBrk="0" hangingPunct="1">
              <a:lnSpc>
                <a:spcPct val="100000"/>
              </a:lnSpc>
              <a:spcBef>
                <a:spcPct val="0"/>
              </a:spcBef>
              <a:spcAft>
                <a:spcPct val="0"/>
              </a:spcAft>
              <a:buClrTx/>
              <a:buSzTx/>
              <a:buFontTx/>
              <a:buChar char="•"/>
              <a:tabLst/>
              <a:defRPr/>
            </a:pP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时钟的提供；</a:t>
            </a:r>
          </a:p>
          <a:p>
            <a:pPr marL="742950" marR="0" lvl="1" indent="0" algn="l" defTabSz="914400" rtl="0" eaLnBrk="1" fontAlgn="base" latinLnBrk="0" hangingPunct="1">
              <a:lnSpc>
                <a:spcPct val="100000"/>
              </a:lnSpc>
              <a:spcBef>
                <a:spcPct val="0"/>
              </a:spcBef>
              <a:spcAft>
                <a:spcPct val="0"/>
              </a:spcAft>
              <a:buClrTx/>
              <a:buSzTx/>
              <a:buFontTx/>
              <a:buChar char="•"/>
              <a:tabLst/>
              <a:defRPr/>
            </a:pPr>
            <a:r>
              <a:rPr kumimoji="0" lang="zh-CN" altLang="en-US"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参考电压的接法。</a:t>
            </a:r>
            <a:endParaRPr kumimoji="0" lang="en-US" altLang="zh-CN" sz="24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0" indent="0" eaLnBrk="1" hangingPunct="1">
              <a:spcBef>
                <a:spcPct val="0"/>
              </a:spcBef>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）判断</a:t>
            </a:r>
            <a:r>
              <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A/D</a:t>
            </a:r>
            <a:r>
              <a:rPr lang="zh-CN" altLang="en-US" b="0" dirty="0">
                <a:solidFill>
                  <a:srgbClr val="0000FF"/>
                </a:solidFill>
                <a:latin typeface="微软雅黑" panose="020B0503020204020204" pitchFamily="34" charset="-122"/>
                <a:ea typeface="微软雅黑" panose="020B0503020204020204" pitchFamily="34" charset="-122"/>
              </a:rPr>
              <a:t>转换器是否</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结束</a:t>
            </a:r>
            <a:r>
              <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转换的控制方式</a:t>
            </a:r>
            <a:endPar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① </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程序查询方式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该方法简单、可靠，但查询占用</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时间，效率较低。</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② </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延时等待方式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该法简单、不占用查询端口，但占用</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CPU</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时间，效率较低，适合微处理器处理任务少的情况。</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③ </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中断方式</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微控制器可以和</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转换器并行工作，提高了效率</a:t>
            </a:r>
            <a:r>
              <a:rPr kumimoji="0" lang="zh-CN" altLang="en-US"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51319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txBox="1">
            <a:spLocks noChangeArrowheads="1"/>
          </p:cNvSpPr>
          <p:nvPr/>
        </p:nvSpPr>
        <p:spPr bwMode="auto">
          <a:xfrm>
            <a:off x="258474" y="273144"/>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a:defRPr/>
            </a:pPr>
            <a:r>
              <a:rPr lang="en-US" altLang="zh-CN" b="0" kern="0" dirty="0" smtClean="0">
                <a:solidFill>
                  <a:srgbClr val="0000FF"/>
                </a:solidFill>
                <a:latin typeface="微软雅黑" panose="020B0503020204020204" pitchFamily="34" charset="-122"/>
                <a:ea typeface="微软雅黑" panose="020B0503020204020204" pitchFamily="34" charset="-122"/>
              </a:rPr>
              <a:t>3</a:t>
            </a:r>
            <a:r>
              <a:rPr lang="zh-CN" altLang="en-US" b="0" kern="0" dirty="0" smtClean="0">
                <a:solidFill>
                  <a:srgbClr val="0000FF"/>
                </a:solidFill>
                <a:latin typeface="微软雅黑" panose="020B0503020204020204" pitchFamily="34" charset="-122"/>
                <a:ea typeface="微软雅黑" panose="020B0503020204020204" pitchFamily="34" charset="-122"/>
              </a:rPr>
              <a:t>）并行输出</a:t>
            </a:r>
            <a:r>
              <a:rPr lang="en-US" altLang="zh-CN" b="0" kern="0" dirty="0" smtClean="0">
                <a:solidFill>
                  <a:srgbClr val="0000FF"/>
                </a:solidFill>
                <a:latin typeface="微软雅黑" panose="020B0503020204020204" pitchFamily="34" charset="-122"/>
                <a:ea typeface="微软雅黑" panose="020B0503020204020204" pitchFamily="34" charset="-122"/>
              </a:rPr>
              <a:t>ADC</a:t>
            </a:r>
            <a:r>
              <a:rPr lang="zh-CN" altLang="en-US" b="0" kern="0" dirty="0" smtClean="0">
                <a:solidFill>
                  <a:srgbClr val="0000FF"/>
                </a:solidFill>
                <a:latin typeface="微软雅黑" panose="020B0503020204020204" pitchFamily="34" charset="-122"/>
                <a:ea typeface="微软雅黑" panose="020B0503020204020204" pitchFamily="34" charset="-122"/>
              </a:rPr>
              <a:t>与微处理器接口实例</a:t>
            </a:r>
          </a:p>
        </p:txBody>
      </p:sp>
      <p:sp>
        <p:nvSpPr>
          <p:cNvPr id="5" name="内容占位符 1"/>
          <p:cNvSpPr txBox="1">
            <a:spLocks/>
          </p:cNvSpPr>
          <p:nvPr/>
        </p:nvSpPr>
        <p:spPr bwMode="auto">
          <a:xfrm>
            <a:off x="98575" y="1134283"/>
            <a:ext cx="8928744"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ADC0809</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是美国国家半导体公司（</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National Semiconductor</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）生产的廉价</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路</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位逐次比较式</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28</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脚封装，输出带三态锁存器，  </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lang="en-US" altLang="zh-CN" b="0" dirty="0">
                <a:solidFill>
                  <a:srgbClr val="0000FF"/>
                </a:solidFill>
                <a:latin typeface="微软雅黑" panose="020B0503020204020204" pitchFamily="34" charset="-122"/>
                <a:ea typeface="微软雅黑" panose="020B0503020204020204" pitchFamily="34" charset="-122"/>
              </a:rPr>
              <a:t>A</a:t>
            </a:r>
            <a:r>
              <a:rPr kumimoji="0" lang="zh-CN" altLang="en-US" sz="2400" b="0" i="0" u="none" strike="noStrike" kern="120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）主要性能指标如下：</a:t>
            </a:r>
          </a:p>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①分辨率为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a:t>
            </a:r>
          </a:p>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②总的非调整误差为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±1LSB</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③转换时间为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100μs</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（时钟频率为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640Hz</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④具有锁存控制功能的</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路模拟开关，能对</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路模拟电压信号进行转换。</a:t>
            </a:r>
          </a:p>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⑤输出电平与</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TTL</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电平兼容。</a:t>
            </a:r>
          </a:p>
          <a:p>
            <a:pPr marL="0" marR="0" lvl="0" indent="26670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⑥单电源</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供电。基准电压由外部提供，典型值为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 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，此时允许模拟量输入范围为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0~5V</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。功耗为</a:t>
            </a:r>
            <a:r>
              <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10mW </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73086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2"/>
          <p:cNvSpPr txBox="1">
            <a:spLocks noChangeArrowheads="1"/>
          </p:cNvSpPr>
          <p:nvPr/>
        </p:nvSpPr>
        <p:spPr bwMode="auto">
          <a:xfrm>
            <a:off x="251520" y="304800"/>
            <a:ext cx="810825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lang="en-US" altLang="zh-CN" b="0" kern="0" dirty="0">
                <a:solidFill>
                  <a:srgbClr val="0000FF"/>
                </a:solidFill>
                <a:latin typeface="微软雅黑" panose="020B0503020204020204" pitchFamily="34" charset="-122"/>
                <a:ea typeface="微软雅黑" panose="020B0503020204020204" pitchFamily="34" charset="-122"/>
              </a:rPr>
              <a:t>B</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ADC0809</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内部结构，</a:t>
            </a: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如图所示。</a:t>
            </a:r>
          </a:p>
        </p:txBody>
      </p:sp>
      <p:grpSp>
        <p:nvGrpSpPr>
          <p:cNvPr id="3" name="组合 2"/>
          <p:cNvGrpSpPr/>
          <p:nvPr/>
        </p:nvGrpSpPr>
        <p:grpSpPr>
          <a:xfrm>
            <a:off x="251520" y="914400"/>
            <a:ext cx="8785225" cy="5399088"/>
            <a:chOff x="251520" y="914400"/>
            <a:chExt cx="8785225" cy="5399088"/>
          </a:xfrm>
        </p:grpSpPr>
        <p:pic>
          <p:nvPicPr>
            <p:cNvPr id="7" name="图片 1"/>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51520" y="914400"/>
              <a:ext cx="8785225"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623854" y="1068404"/>
              <a:ext cx="919270" cy="369332"/>
            </a:xfrm>
            <a:prstGeom prst="rect">
              <a:avLst/>
            </a:prstGeom>
            <a:noFill/>
          </p:spPr>
          <p:txBody>
            <a:bodyPr wrap="square" rtlCol="0">
              <a:spAutoFit/>
            </a:bodyPr>
            <a:lstStyle/>
            <a:p>
              <a:r>
                <a:rPr lang="zh-CN" altLang="en-US" b="1" dirty="0" smtClean="0">
                  <a:solidFill>
                    <a:srgbClr val="0000FF"/>
                  </a:solidFill>
                </a:rPr>
                <a:t>下跳沿</a:t>
              </a:r>
              <a:endParaRPr lang="zh-CN" altLang="en-US" b="1" dirty="0">
                <a:solidFill>
                  <a:srgbClr val="0000FF"/>
                </a:solidFill>
              </a:endParaRPr>
            </a:p>
          </p:txBody>
        </p:sp>
        <p:sp>
          <p:nvSpPr>
            <p:cNvPr id="5" name="文本框 4"/>
            <p:cNvSpPr txBox="1"/>
            <p:nvPr/>
          </p:nvSpPr>
          <p:spPr>
            <a:xfrm>
              <a:off x="8489717" y="2050181"/>
              <a:ext cx="317400" cy="369332"/>
            </a:xfrm>
            <a:prstGeom prst="rect">
              <a:avLst/>
            </a:prstGeom>
            <a:noFill/>
          </p:spPr>
          <p:txBody>
            <a:bodyPr wrap="square" rtlCol="0">
              <a:spAutoFit/>
            </a:bodyPr>
            <a:lstStyle/>
            <a:p>
              <a:r>
                <a:rPr lang="en-US" altLang="zh-CN" b="1" dirty="0" smtClean="0">
                  <a:solidFill>
                    <a:srgbClr val="0000FF"/>
                  </a:solidFill>
                </a:rPr>
                <a:t>1</a:t>
              </a:r>
              <a:endParaRPr lang="zh-CN" altLang="en-US" b="1" dirty="0">
                <a:solidFill>
                  <a:srgbClr val="0000FF"/>
                </a:solidFill>
              </a:endParaRPr>
            </a:p>
          </p:txBody>
        </p:sp>
        <p:sp>
          <p:nvSpPr>
            <p:cNvPr id="8" name="文本框 7"/>
            <p:cNvSpPr txBox="1"/>
            <p:nvPr/>
          </p:nvSpPr>
          <p:spPr>
            <a:xfrm>
              <a:off x="874295" y="5944156"/>
              <a:ext cx="914400" cy="369332"/>
            </a:xfrm>
            <a:prstGeom prst="rect">
              <a:avLst/>
            </a:prstGeom>
            <a:noFill/>
          </p:spPr>
          <p:txBody>
            <a:bodyPr wrap="square" rtlCol="0">
              <a:spAutoFit/>
            </a:bodyPr>
            <a:lstStyle/>
            <a:p>
              <a:r>
                <a:rPr lang="zh-CN" altLang="en-US" b="1" dirty="0" smtClean="0">
                  <a:solidFill>
                    <a:srgbClr val="0000FF"/>
                  </a:solidFill>
                </a:rPr>
                <a:t>上升沿</a:t>
              </a:r>
              <a:endParaRPr lang="zh-CN" altLang="en-US" b="1" dirty="0">
                <a:solidFill>
                  <a:srgbClr val="0000FF"/>
                </a:solidFill>
              </a:endParaRPr>
            </a:p>
          </p:txBody>
        </p:sp>
        <p:sp>
          <p:nvSpPr>
            <p:cNvPr id="9" name="文本框 8"/>
            <p:cNvSpPr txBox="1"/>
            <p:nvPr/>
          </p:nvSpPr>
          <p:spPr>
            <a:xfrm>
              <a:off x="8537845" y="5427044"/>
              <a:ext cx="317400" cy="369332"/>
            </a:xfrm>
            <a:prstGeom prst="rect">
              <a:avLst/>
            </a:prstGeom>
            <a:noFill/>
          </p:spPr>
          <p:txBody>
            <a:bodyPr wrap="square" rtlCol="0">
              <a:spAutoFit/>
            </a:bodyPr>
            <a:lstStyle/>
            <a:p>
              <a:r>
                <a:rPr lang="en-US" altLang="zh-CN" b="1" dirty="0" smtClean="0">
                  <a:solidFill>
                    <a:srgbClr val="0000FF"/>
                  </a:solidFill>
                </a:rPr>
                <a:t>1</a:t>
              </a:r>
              <a:endParaRPr lang="zh-CN" altLang="en-US" b="1" dirty="0">
                <a:solidFill>
                  <a:srgbClr val="0000FF"/>
                </a:solidFill>
              </a:endParaRPr>
            </a:p>
          </p:txBody>
        </p:sp>
      </p:grpSp>
    </p:spTree>
    <p:extLst>
      <p:ext uri="{BB962C8B-B14F-4D97-AF65-F5344CB8AC3E}">
        <p14:creationId xmlns:p14="http://schemas.microsoft.com/office/powerpoint/2010/main" val="24280774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bwMode="auto">
          <a:xfrm>
            <a:off x="215256" y="397290"/>
            <a:ext cx="8928744" cy="456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ALE</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为通道地址锁存信号，上升沿将地址信息送入地址锁存器；</a:t>
            </a:r>
          </a:p>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IN0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IN7</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路模拟量输入通道，</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地址码</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选择其一进入图中虚线框内的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转换部分进行转换，地址选择信号和通道号的关系如表所示。</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START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为启动信号，正脉冲有效，上升沿将所</a:t>
            </a:r>
          </a:p>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有内部寄存器清</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，下降沿启动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a:t>
            </a:r>
          </a:p>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EOC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为转换结束标志，</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EOC=0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时表示正在转换，</a:t>
            </a:r>
          </a:p>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EOC=1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时表示一次转换结束。</a:t>
            </a:r>
          </a:p>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OE</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为输出允许信号，当</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OE</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输入高电平时，选通三态输出数据锁存器，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转换结果可从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位输数字量</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D7</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D0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读出。</a:t>
            </a:r>
          </a:p>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CLOCK</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为外部时钟输入信号，时钟频率决定了转换速率，当时钟频率取</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640kHz</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时，转换一次约需</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100μS</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ts val="0"/>
              </a:spcBef>
              <a:spcAft>
                <a:spcPct val="0"/>
              </a:spcAft>
              <a:buClrTx/>
              <a:buSzTx/>
              <a:buFont typeface="Wingdings" pitchFamily="2" charset="2"/>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3" name="图片 4"/>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701864" y="4961299"/>
            <a:ext cx="4907167" cy="1760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10829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611560" y="404664"/>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lang="en-US" altLang="zh-CN" b="0" kern="0" dirty="0">
                <a:solidFill>
                  <a:srgbClr val="0000FF"/>
                </a:solidFill>
                <a:latin typeface="微软雅黑" panose="020B0503020204020204" pitchFamily="34" charset="-122"/>
                <a:ea typeface="微软雅黑" panose="020B0503020204020204" pitchFamily="34" charset="-122"/>
              </a:rPr>
              <a:t>C</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）输入模拟电压与输出数字量的关系</a:t>
            </a:r>
            <a:endPar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内容占位符 2"/>
              <p:cNvSpPr txBox="1">
                <a:spLocks/>
              </p:cNvSpPr>
              <p:nvPr/>
            </p:nvSpPr>
            <p:spPr bwMode="auto">
              <a:xfrm>
                <a:off x="125735" y="1333459"/>
                <a:ext cx="8928744" cy="381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5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ADC0809</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的输入模拟</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电压与</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转换输出结果的数字量的</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关系：</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5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V</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IN</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a:t>
                </a:r>
                <a14:m>
                  <m:oMath xmlns:m="http://schemas.openxmlformats.org/officeDocument/2006/math">
                    <m:f>
                      <m:fPr>
                        <m:ctrlP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US" altLang="zh-CN" sz="2400" b="0" i="1" u="none" strike="noStrike" kern="0" cap="none" spc="0" normalizeH="0" baseline="0" noProof="0" smtClean="0">
                            <a:ln>
                              <a:noFill/>
                            </a:ln>
                            <a:solidFill>
                              <a:srgbClr val="000000"/>
                            </a:solidFill>
                            <a:effectLst/>
                            <a:uLnTx/>
                            <a:uFillTx/>
                            <a:latin typeface="Cambria Math"/>
                          </a:rPr>
                          <m:t>[</m:t>
                        </m:r>
                        <m:r>
                          <a:rPr kumimoji="0" lang="en-US" altLang="zh-CN" sz="2400" b="0" i="1" u="none" strike="noStrike" kern="0" cap="none" spc="0" normalizeH="0" baseline="0" noProof="0" smtClean="0">
                            <a:ln>
                              <a:noFill/>
                            </a:ln>
                            <a:solidFill>
                              <a:srgbClr val="000000"/>
                            </a:solidFill>
                            <a:effectLst/>
                            <a:uLnTx/>
                            <a:uFillTx/>
                            <a:latin typeface="Cambria Math"/>
                          </a:rPr>
                          <m:t>𝑉𝑅𝐸𝑉</m:t>
                        </m:r>
                        <m:d>
                          <m:dPr>
                            <m:ctrlP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en-US" altLang="zh-CN" sz="2400" b="0" i="1" u="none" strike="noStrike" kern="0" cap="none" spc="0" normalizeH="0" baseline="0" noProof="0" smtClean="0">
                                <a:ln>
                                  <a:noFill/>
                                </a:ln>
                                <a:solidFill>
                                  <a:srgbClr val="000000"/>
                                </a:solidFill>
                                <a:effectLst/>
                                <a:uLnTx/>
                                <a:uFillTx/>
                                <a:latin typeface="Cambria Math"/>
                              </a:rPr>
                              <m:t>+</m:t>
                            </m:r>
                          </m:e>
                        </m:d>
                        <m:r>
                          <a:rPr kumimoji="0" lang="en-US" altLang="zh-CN" sz="2400" b="0" i="1" u="none" strike="noStrike" kern="0" cap="none" spc="0" normalizeH="0" baseline="0" noProof="0" smtClean="0">
                            <a:ln>
                              <a:noFill/>
                            </a:ln>
                            <a:solidFill>
                              <a:srgbClr val="000000"/>
                            </a:solidFill>
                            <a:effectLst/>
                            <a:uLnTx/>
                            <a:uFillTx/>
                            <a:latin typeface="Cambria Math"/>
                          </a:rPr>
                          <m:t>−</m:t>
                        </m:r>
                        <m:r>
                          <a:rPr kumimoji="0" lang="en-US" altLang="zh-CN" sz="2400" b="0" i="1" u="none" strike="noStrike" kern="0" cap="none" spc="0" normalizeH="0" baseline="0" noProof="0" smtClean="0">
                            <a:ln>
                              <a:noFill/>
                            </a:ln>
                            <a:solidFill>
                              <a:srgbClr val="000000"/>
                            </a:solidFill>
                            <a:effectLst/>
                            <a:uLnTx/>
                            <a:uFillTx/>
                            <a:latin typeface="Cambria Math"/>
                          </a:rPr>
                          <m:t>𝑉𝑅𝐸𝐹</m:t>
                        </m:r>
                        <m:d>
                          <m:dPr>
                            <m:ctrlPr>
                              <a:rPr kumimoji="0" lang="en-US" altLang="zh-CN" sz="24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en-US" altLang="zh-CN" sz="2400" b="0" i="1" u="none" strike="noStrike" kern="0" cap="none" spc="0" normalizeH="0" baseline="0" noProof="0" smtClean="0">
                                <a:ln>
                                  <a:noFill/>
                                </a:ln>
                                <a:solidFill>
                                  <a:srgbClr val="000000"/>
                                </a:solidFill>
                                <a:effectLst/>
                                <a:uLnTx/>
                                <a:uFillTx/>
                                <a:latin typeface="Cambria Math"/>
                              </a:rPr>
                              <m:t>−</m:t>
                            </m:r>
                          </m:e>
                        </m:d>
                        <m:r>
                          <a:rPr kumimoji="0" lang="en-US" altLang="zh-CN" sz="2400" b="0" i="1" u="none" strike="noStrike" kern="0" cap="none" spc="0" normalizeH="0" baseline="0" noProof="0" smtClean="0">
                            <a:ln>
                              <a:noFill/>
                            </a:ln>
                            <a:solidFill>
                              <a:srgbClr val="000000"/>
                            </a:solidFill>
                            <a:effectLst/>
                            <a:uLnTx/>
                            <a:uFillTx/>
                            <a:latin typeface="Cambria Math"/>
                          </a:rPr>
                          <m:t>]</m:t>
                        </m:r>
                      </m:num>
                      <m:den>
                        <m:r>
                          <a:rPr kumimoji="0" lang="en-US" altLang="zh-CN" sz="2400" b="0" i="1" u="none" strike="noStrike" kern="0" cap="none" spc="0" normalizeH="0" baseline="0" noProof="0" smtClean="0">
                            <a:ln>
                              <a:noFill/>
                            </a:ln>
                            <a:solidFill>
                              <a:srgbClr val="000000"/>
                            </a:solidFill>
                            <a:effectLst/>
                            <a:uLnTx/>
                            <a:uFillTx/>
                            <a:latin typeface="Cambria Math"/>
                          </a:rPr>
                          <m:t>256</m:t>
                        </m:r>
                      </m:den>
                    </m:f>
                  </m:oMath>
                </a14:m>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N+V</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REF</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5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式</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中，</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0" cap="none" spc="0" normalizeH="0" baseline="-25000" noProof="0" dirty="0" smtClean="0">
                    <a:ln>
                      <a:noFill/>
                    </a:ln>
                    <a:solidFill>
                      <a:srgbClr val="000000"/>
                    </a:solidFill>
                    <a:effectLst/>
                    <a:uLnTx/>
                    <a:uFillTx/>
                    <a:latin typeface="微软雅黑" panose="020B0503020204020204" pitchFamily="34" charset="-122"/>
                    <a:ea typeface="微软雅黑" panose="020B0503020204020204" pitchFamily="34" charset="-122"/>
                  </a:rPr>
                  <a:t>IN</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处于</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REF</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V</a:t>
                </a:r>
                <a:r>
                  <a:rPr kumimoji="0" lang="en-US" altLang="zh-CN" sz="2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REF</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）之间</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转换</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后的十进制数值。</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通常情况下</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REF</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接</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a:t>
                </a:r>
                <a:r>
                  <a:rPr kumimoji="0" lang="en-US" altLang="zh-CN" sz="2400" b="0"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rPr>
                  <a:t>REF</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接地</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，即模拟输入电压范围为</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+5V</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，对应</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的十六进制数值量</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输出</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0x00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0xff</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，可转换为</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mc:Choice>
        <mc:Fallback xmlns="">
          <p:sp>
            <p:nvSpPr>
              <p:cNvPr id="3" name="内容占位符 2"/>
              <p:cNvSpPr txBox="1">
                <a:spLocks noRot="1" noChangeAspect="1" noMove="1" noResize="1" noEditPoints="1" noAdjustHandles="1" noChangeArrowheads="1" noChangeShapeType="1" noTextEdit="1"/>
              </p:cNvSpPr>
              <p:nvPr/>
            </p:nvSpPr>
            <p:spPr bwMode="auto">
              <a:xfrm>
                <a:off x="125735" y="1333459"/>
                <a:ext cx="8928744" cy="3816057"/>
              </a:xfrm>
              <a:prstGeom prst="rect">
                <a:avLst/>
              </a:prstGeom>
              <a:blipFill rotWithShape="0">
                <a:blip r:embed="rId2"/>
                <a:stretch>
                  <a:fillRect l="-1093" r="-683" b="-25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431406" y="4928135"/>
                <a:ext cx="1891365" cy="622222"/>
              </a:xfrm>
              <a:prstGeom prst="rect">
                <a:avLst/>
              </a:prstGeom>
            </p:spPr>
            <p:txBody>
              <a:bodyPr wrap="square">
                <a:spAutoFit/>
              </a:bodyPr>
              <a:lstStyle/>
              <a:p>
                <a:r>
                  <a:rPr lang="en-US" altLang="zh-CN" sz="2400" kern="0" dirty="0" smtClean="0">
                    <a:solidFill>
                      <a:srgbClr val="000000"/>
                    </a:solidFill>
                    <a:latin typeface="微软雅黑" panose="020B0503020204020204" pitchFamily="34" charset="-122"/>
                    <a:ea typeface="微软雅黑" panose="020B0503020204020204" pitchFamily="34" charset="-122"/>
                  </a:rPr>
                  <a:t> V</a:t>
                </a:r>
                <a:r>
                  <a:rPr lang="en-US" altLang="zh-CN" sz="2400" kern="0" baseline="-25000" dirty="0">
                    <a:solidFill>
                      <a:srgbClr val="000000"/>
                    </a:solidFill>
                    <a:latin typeface="微软雅黑" panose="020B0503020204020204" pitchFamily="34" charset="-122"/>
                    <a:ea typeface="微软雅黑" panose="020B0503020204020204" pitchFamily="34" charset="-122"/>
                  </a:rPr>
                  <a:t>IN</a:t>
                </a:r>
                <a:r>
                  <a:rPr lang="en-US" altLang="zh-CN" sz="2400" kern="0"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400" i="1" kern="0">
                            <a:solidFill>
                              <a:srgbClr val="000000"/>
                            </a:solidFill>
                            <a:latin typeface="Cambria Math" panose="02040503050406030204" pitchFamily="18" charset="0"/>
                          </a:rPr>
                        </m:ctrlPr>
                      </m:fPr>
                      <m:num>
                        <m:r>
                          <a:rPr lang="en-US" altLang="zh-CN" sz="2400" b="0" i="1" kern="0" smtClean="0">
                            <a:solidFill>
                              <a:srgbClr val="000000"/>
                            </a:solidFill>
                            <a:latin typeface="Cambria Math" panose="02040503050406030204" pitchFamily="18" charset="0"/>
                          </a:rPr>
                          <m:t>5</m:t>
                        </m:r>
                      </m:num>
                      <m:den>
                        <m:r>
                          <a:rPr lang="en-US" altLang="zh-CN" sz="2400" i="1" kern="0">
                            <a:solidFill>
                              <a:srgbClr val="000000"/>
                            </a:solidFill>
                            <a:latin typeface="Cambria Math"/>
                          </a:rPr>
                          <m:t>256</m:t>
                        </m:r>
                      </m:den>
                    </m:f>
                  </m:oMath>
                </a14:m>
                <a:r>
                  <a:rPr lang="en-US" altLang="zh-CN" sz="2400" kern="0" dirty="0">
                    <a:solidFill>
                      <a:srgbClr val="000000"/>
                    </a:solidFill>
                    <a:latin typeface="微软雅黑" panose="020B0503020204020204" pitchFamily="34" charset="-122"/>
                    <a:ea typeface="微软雅黑" panose="020B0503020204020204" pitchFamily="34" charset="-122"/>
                  </a:rPr>
                  <a:t> </a:t>
                </a:r>
                <a:r>
                  <a:rPr lang="en-US" altLang="zh-CN" sz="2400" kern="0" dirty="0" smtClean="0">
                    <a:solidFill>
                      <a:srgbClr val="000000"/>
                    </a:solidFill>
                    <a:latin typeface="微软雅黑" panose="020B0503020204020204" pitchFamily="34" charset="-122"/>
                    <a:ea typeface="微软雅黑" panose="020B0503020204020204" pitchFamily="34" charset="-122"/>
                  </a:rPr>
                  <a:t>N</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431406" y="4928135"/>
                <a:ext cx="1891365" cy="622222"/>
              </a:xfrm>
              <a:prstGeom prst="rect">
                <a:avLst/>
              </a:prstGeom>
              <a:blipFill rotWithShape="0">
                <a:blip r:embed="rId3"/>
                <a:stretch>
                  <a:fillRect l="-323"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24174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0" y="177908"/>
            <a:ext cx="7673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lang="en-US" altLang="zh-CN" b="0" kern="0" dirty="0">
                <a:solidFill>
                  <a:srgbClr val="0000FF"/>
                </a:solidFill>
                <a:latin typeface="微软雅黑" panose="020B0503020204020204" pitchFamily="34" charset="-122"/>
                <a:ea typeface="微软雅黑" panose="020B0503020204020204" pitchFamily="34" charset="-122"/>
              </a:rPr>
              <a:t>D</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ADC0809</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的转换工作原理</a:t>
            </a:r>
            <a:endPar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sp>
        <p:nvSpPr>
          <p:cNvPr id="3" name="内容占位符 2"/>
          <p:cNvSpPr txBox="1">
            <a:spLocks/>
          </p:cNvSpPr>
          <p:nvPr/>
        </p:nvSpPr>
        <p:spPr bwMode="auto">
          <a:xfrm>
            <a:off x="107629" y="772140"/>
            <a:ext cx="8928744" cy="570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10000"/>
              </a:lnSpc>
              <a:spcBef>
                <a:spcPts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单片机控制</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ADC0809</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进行</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转换过程如下：</a:t>
            </a:r>
            <a:endPar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10000"/>
              </a:lnSpc>
              <a:spcBef>
                <a:spcPts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首先由加到</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上的编码决定选择</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ADC0809</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的某一路模拟输入通道，同时产生高电平加到</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ADC0809</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START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引脚，开始对选中通道转换。</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10000"/>
              </a:lnSpc>
              <a:spcBef>
                <a:spcPts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当转换结束时，</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ADC0809</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发出转换结束</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EOC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（高电平）信号。当单片机读取转换结果时，需控制</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OE</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端为高电平，把转换完毕的数字量读入单片机内。</a:t>
            </a:r>
          </a:p>
          <a:p>
            <a:pPr marL="0" marR="0" lvl="0" indent="612000" algn="l" defTabSz="914400" rtl="0" eaLnBrk="0" fontAlgn="base" latinLnBrk="0" hangingPunct="0">
              <a:lnSpc>
                <a:spcPct val="110000"/>
              </a:lnSpc>
              <a:spcBef>
                <a:spcPts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单片机读取</a:t>
            </a:r>
            <a:r>
              <a:rPr kumimoji="0" lang="en-US" altLang="zh-CN"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转换结果可采用查询方式和中断方式：</a:t>
            </a:r>
          </a:p>
          <a:p>
            <a:pPr marL="0" marR="0" lvl="0" indent="612000" algn="l" defTabSz="914400" rtl="0" eaLnBrk="0" fontAlgn="base" latinLnBrk="0" hangingPunct="0">
              <a:lnSpc>
                <a:spcPct val="110000"/>
              </a:lnSpc>
              <a:spcBef>
                <a:spcPts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①</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查询方式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。检测</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EOC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脚是否变为高电平，如为高电平则说明转换结束，然后单片机读入转换结果。</a:t>
            </a:r>
          </a:p>
          <a:p>
            <a:pPr marL="0" marR="0" lvl="0" indent="612000" algn="l" defTabSz="914400" rtl="0" eaLnBrk="0" fontAlgn="base" latinLnBrk="0" hangingPunct="0">
              <a:lnSpc>
                <a:spcPct val="110000"/>
              </a:lnSpc>
              <a:spcBef>
                <a:spcPts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②</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中断方式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。单片机启动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转换后，可执行其他程序。</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ADC0809</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转换结束后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EOC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变为高电平，通过反相器向单片机发出中断请求信号。单片机响应后进入中断服务程序，读取转换完的数值。很明显，采用中断方式效率高。</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60419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0" y="196015"/>
            <a:ext cx="8704036"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t>
            </a:r>
            <a:r>
              <a:rPr lang="en-US" altLang="zh-CN" b="0" kern="0" dirty="0">
                <a:solidFill>
                  <a:srgbClr val="0000FF"/>
                </a:solidFill>
                <a:latin typeface="微软雅黑" panose="020B0503020204020204" pitchFamily="34" charset="-122"/>
                <a:ea typeface="微软雅黑" panose="020B0503020204020204" pitchFamily="34" charset="-122"/>
              </a:rPr>
              <a:t>E</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 单片机控制</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ADC0809</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（或</a:t>
            </a:r>
            <a:r>
              <a:rPr kumimoji="0" lang="en-US" altLang="zh-CN"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ADC0808</a:t>
            </a:r>
            <a:r>
              <a:rPr kumimoji="0" lang="zh-CN" altLang="en-US" sz="28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）设计实例</a:t>
            </a:r>
            <a:endPar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sp>
        <p:nvSpPr>
          <p:cNvPr id="3" name="内容占位符 2"/>
          <p:cNvSpPr txBox="1">
            <a:spLocks/>
          </p:cNvSpPr>
          <p:nvPr/>
        </p:nvSpPr>
        <p:spPr bwMode="auto">
          <a:xfrm>
            <a:off x="107628" y="1052802"/>
            <a:ext cx="8928744"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例：采用查询方式控制进行</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转换，原理电路见图。</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15624" t="19721" r="12265" b="9082"/>
          <a:stretch/>
        </p:blipFill>
        <p:spPr>
          <a:xfrm rot="-10800000">
            <a:off x="107628" y="1863615"/>
            <a:ext cx="8935351" cy="4350619"/>
          </a:xfrm>
          <a:prstGeom prst="rect">
            <a:avLst/>
          </a:prstGeom>
        </p:spPr>
      </p:pic>
      <p:sp>
        <p:nvSpPr>
          <p:cNvPr id="4" name="椭圆 3"/>
          <p:cNvSpPr/>
          <p:nvPr/>
        </p:nvSpPr>
        <p:spPr>
          <a:xfrm>
            <a:off x="2978590" y="1863614"/>
            <a:ext cx="669957" cy="144090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797643" y="2584064"/>
            <a:ext cx="669957" cy="346365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0" y="4442343"/>
            <a:ext cx="615636" cy="1440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椭圆 7"/>
          <p:cNvSpPr/>
          <p:nvPr/>
        </p:nvSpPr>
        <p:spPr>
          <a:xfrm>
            <a:off x="3294448" y="3785263"/>
            <a:ext cx="615636" cy="14409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任意多边形 8"/>
          <p:cNvSpPr/>
          <p:nvPr/>
        </p:nvSpPr>
        <p:spPr>
          <a:xfrm>
            <a:off x="1303699" y="2564038"/>
            <a:ext cx="796705" cy="2542116"/>
          </a:xfrm>
          <a:custGeom>
            <a:avLst/>
            <a:gdLst>
              <a:gd name="connsiteX0" fmla="*/ 0 w 796705"/>
              <a:gd name="connsiteY0" fmla="*/ 2542116 h 2542116"/>
              <a:gd name="connsiteX1" fmla="*/ 452673 w 796705"/>
              <a:gd name="connsiteY1" fmla="*/ 2007962 h 2542116"/>
              <a:gd name="connsiteX2" fmla="*/ 135802 w 796705"/>
              <a:gd name="connsiteY2" fmla="*/ 921546 h 2542116"/>
              <a:gd name="connsiteX3" fmla="*/ 217283 w 796705"/>
              <a:gd name="connsiteY3" fmla="*/ 133895 h 2542116"/>
              <a:gd name="connsiteX4" fmla="*/ 796705 w 796705"/>
              <a:gd name="connsiteY4" fmla="*/ 7146 h 2542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705" h="2542116">
                <a:moveTo>
                  <a:pt x="0" y="2542116"/>
                </a:moveTo>
                <a:cubicBezTo>
                  <a:pt x="215019" y="2410086"/>
                  <a:pt x="430039" y="2278057"/>
                  <a:pt x="452673" y="2007962"/>
                </a:cubicBezTo>
                <a:cubicBezTo>
                  <a:pt x="475307" y="1737867"/>
                  <a:pt x="175034" y="1233890"/>
                  <a:pt x="135802" y="921546"/>
                </a:cubicBezTo>
                <a:cubicBezTo>
                  <a:pt x="96570" y="609202"/>
                  <a:pt x="107133" y="286295"/>
                  <a:pt x="217283" y="133895"/>
                </a:cubicBezTo>
                <a:cubicBezTo>
                  <a:pt x="327433" y="-18505"/>
                  <a:pt x="562069" y="-5680"/>
                  <a:pt x="796705" y="7146"/>
                </a:cubicBezTo>
              </a:path>
            </a:pathLst>
          </a:custGeom>
          <a:noFill/>
          <a:ln>
            <a:solidFill>
              <a:srgbClr val="0000FF"/>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00810" y="5513559"/>
            <a:ext cx="3259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180002" y="3878852"/>
            <a:ext cx="3259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232815" y="3624637"/>
            <a:ext cx="3259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37022" y="3469219"/>
            <a:ext cx="3259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228695" y="5063349"/>
            <a:ext cx="3259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142368" y="3132499"/>
            <a:ext cx="778598" cy="336720"/>
          </a:xfrm>
          <a:prstGeom prst="rect">
            <a:avLst/>
          </a:prstGeom>
          <a:noFill/>
          <a:ln>
            <a:solidFill>
              <a:srgbClr val="950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44063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bwMode="auto">
          <a:xfrm>
            <a:off x="107628" y="880786"/>
            <a:ext cx="8928744" cy="508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输入的模拟电压可通过调节电位器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RV1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来实现，</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 0809</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将输入的模拟电压转换成二进制数字，并通过</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Pl</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口的输出来控制发光二极管的亮与灭，显示转换结果的二进制数字量。</a:t>
            </a: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ADC0809</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转换一次约需</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100ms</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，本例使用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P2.3</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来查询</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EOC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脚的电平，判断</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转换是否结束。如果</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EOC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脚为高电平，说明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转换结束，单片机从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口读入转换二进制的结果，然后把结果从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口输出给</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个发光二扳管，发光二极管被点亮的位，对应转换结果</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如果采中断方式读取转换结果，可将</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EOC</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引脚与</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P2.3</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引脚断开，接反相器（例如</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74LS04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）的输入，反相器的输出接单片机的外部中断请求输入端（</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INTO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或</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INTI</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脚），从而在转换结束时，向单片机发出中断请求信号。</a:t>
            </a: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读着可将自行编写采用中断方式来读取</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转换结果。</a:t>
            </a: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948089" y="5965216"/>
            <a:ext cx="6569242" cy="646331"/>
          </a:xfrm>
          <a:prstGeom prst="rect">
            <a:avLst/>
          </a:prstGeom>
        </p:spPr>
        <p:txBody>
          <a:bodyPr wrap="square">
            <a:spAutoFit/>
          </a:bodyPr>
          <a:lstStyle/>
          <a:p>
            <a:r>
              <a:rPr lang="en-US" altLang="zh-CN" dirty="0">
                <a:solidFill>
                  <a:srgbClr val="0000FF"/>
                </a:solidFill>
              </a:rPr>
              <a:t>https://www.bilibili.com/video/BV1Pv411C7wW/?spm_id_from=333.788.recommend_more_video.0</a:t>
            </a:r>
            <a:endParaRPr lang="zh-CN" altLang="en-US" dirty="0">
              <a:solidFill>
                <a:srgbClr val="0000FF"/>
              </a:solidFill>
            </a:endParaRPr>
          </a:p>
        </p:txBody>
      </p:sp>
    </p:spTree>
    <p:extLst>
      <p:ext uri="{BB962C8B-B14F-4D97-AF65-F5344CB8AC3E}">
        <p14:creationId xmlns:p14="http://schemas.microsoft.com/office/powerpoint/2010/main" val="10591355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192505" y="409295"/>
            <a:ext cx="749808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800" b="1" i="0" baseline="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黑体" pitchFamily="2" charset="-122"/>
                <a:ea typeface="宋体" pitchFamily="2" charset="-122"/>
              </a:defRPr>
            </a:lvl2pPr>
            <a:lvl3pPr algn="ctr" rtl="0" eaLnBrk="0" fontAlgn="base" hangingPunct="0">
              <a:spcBef>
                <a:spcPct val="0"/>
              </a:spcBef>
              <a:spcAft>
                <a:spcPct val="0"/>
              </a:spcAft>
              <a:defRPr sz="2800">
                <a:solidFill>
                  <a:schemeClr val="tx2"/>
                </a:solidFill>
                <a:latin typeface="黑体" pitchFamily="2" charset="-122"/>
                <a:ea typeface="宋体" pitchFamily="2" charset="-122"/>
              </a:defRPr>
            </a:lvl3pPr>
            <a:lvl4pPr algn="ctr" rtl="0" eaLnBrk="0" fontAlgn="base" hangingPunct="0">
              <a:spcBef>
                <a:spcPct val="0"/>
              </a:spcBef>
              <a:spcAft>
                <a:spcPct val="0"/>
              </a:spcAft>
              <a:defRPr sz="2800">
                <a:solidFill>
                  <a:schemeClr val="tx2"/>
                </a:solidFill>
                <a:latin typeface="黑体" pitchFamily="2" charset="-122"/>
                <a:ea typeface="宋体" pitchFamily="2" charset="-122"/>
              </a:defRPr>
            </a:lvl4pPr>
            <a:lvl5pPr algn="ctr" rtl="0" eaLnBrk="0" fontAlgn="base" hangingPunct="0">
              <a:spcBef>
                <a:spcPct val="0"/>
              </a:spcBef>
              <a:spcAft>
                <a:spcPct val="0"/>
              </a:spcAft>
              <a:defRPr sz="2800">
                <a:solidFill>
                  <a:schemeClr val="tx2"/>
                </a:solidFill>
                <a:latin typeface="黑体" pitchFamily="2" charset="-122"/>
                <a:ea typeface="宋体" pitchFamily="2" charset="-122"/>
              </a:defRPr>
            </a:lvl5pPr>
            <a:lvl6pPr marL="457200" algn="ctr" rtl="0" fontAlgn="base">
              <a:spcBef>
                <a:spcPct val="0"/>
              </a:spcBef>
              <a:spcAft>
                <a:spcPct val="0"/>
              </a:spcAft>
              <a:defRPr sz="2800">
                <a:solidFill>
                  <a:schemeClr val="tx2"/>
                </a:solidFill>
                <a:latin typeface="黑体" pitchFamily="2" charset="-122"/>
                <a:ea typeface="宋体" pitchFamily="2" charset="-122"/>
              </a:defRPr>
            </a:lvl6pPr>
            <a:lvl7pPr marL="914400" algn="ctr" rtl="0" fontAlgn="base">
              <a:spcBef>
                <a:spcPct val="0"/>
              </a:spcBef>
              <a:spcAft>
                <a:spcPct val="0"/>
              </a:spcAft>
              <a:defRPr sz="2800">
                <a:solidFill>
                  <a:schemeClr val="tx2"/>
                </a:solidFill>
                <a:latin typeface="黑体" pitchFamily="2" charset="-122"/>
                <a:ea typeface="宋体" pitchFamily="2" charset="-122"/>
              </a:defRPr>
            </a:lvl7pPr>
            <a:lvl8pPr marL="1371600" algn="ctr" rtl="0" fontAlgn="base">
              <a:spcBef>
                <a:spcPct val="0"/>
              </a:spcBef>
              <a:spcAft>
                <a:spcPct val="0"/>
              </a:spcAft>
              <a:defRPr sz="2800">
                <a:solidFill>
                  <a:schemeClr val="tx2"/>
                </a:solidFill>
                <a:latin typeface="黑体" pitchFamily="2" charset="-122"/>
                <a:ea typeface="宋体" pitchFamily="2" charset="-122"/>
              </a:defRPr>
            </a:lvl8pPr>
            <a:lvl9pPr marL="1828800" algn="ctr" rtl="0" fontAlgn="base">
              <a:spcBef>
                <a:spcPct val="0"/>
              </a:spcBef>
              <a:spcAft>
                <a:spcPct val="0"/>
              </a:spcAft>
              <a:defRPr sz="2800">
                <a:solidFill>
                  <a:schemeClr val="tx2"/>
                </a:solidFill>
                <a:latin typeface="黑体" pitchFamily="2" charset="-122"/>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采用查询方式读取结果参考程序如下：</a:t>
            </a:r>
            <a:endParaRPr kumimoji="0" lang="zh-CN" altLang="en-US" sz="2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pic>
        <p:nvPicPr>
          <p:cNvPr id="3" name="Picture 3"/>
          <p:cNvPicPr>
            <a:picLocks noChangeAspect="1" noChangeArrowheads="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1" r="95"/>
          <a:stretch/>
        </p:blipFill>
        <p:spPr bwMode="auto">
          <a:xfrm>
            <a:off x="789320" y="1559292"/>
            <a:ext cx="7478781" cy="3388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3597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20629" y="916094"/>
            <a:ext cx="7704856"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p:cNvSpPr txBox="1"/>
          <p:nvPr/>
        </p:nvSpPr>
        <p:spPr>
          <a:xfrm>
            <a:off x="5091764" y="2608447"/>
            <a:ext cx="2059807"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上升沿送地址、清零</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2291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914400"/>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sp>
        <p:nvSpPr>
          <p:cNvPr id="8" name="内容占位符 1"/>
          <p:cNvSpPr txBox="1">
            <a:spLocks/>
          </p:cNvSpPr>
          <p:nvPr/>
        </p:nvSpPr>
        <p:spPr bwMode="auto">
          <a:xfrm>
            <a:off x="107628" y="1196752"/>
            <a:ext cx="8928744" cy="494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0" indent="612000" algn="l" rtl="0" eaLnBrk="0" fontAlgn="base" hangingPunct="0">
              <a:spcBef>
                <a:spcPct val="20000"/>
              </a:spcBef>
              <a:spcAft>
                <a:spcPct val="0"/>
              </a:spcAft>
              <a:buNone/>
              <a:defRPr sz="2400" b="1" i="0" baseline="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在静态显示方式下，</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LED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共阴极接地、共阳极接</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 V</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。每一位的段选线</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a~g</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err="1" smtClean="0">
                <a:ln>
                  <a:noFill/>
                </a:ln>
                <a:solidFill>
                  <a:srgbClr val="000000"/>
                </a:solidFill>
                <a:effectLst/>
                <a:uLnTx/>
                <a:uFillTx/>
                <a:latin typeface="微软雅黑" panose="020B0503020204020204" pitchFamily="34" charset="-122"/>
                <a:ea typeface="微软雅黑" panose="020B0503020204020204" pitchFamily="34" charset="-122"/>
              </a:rPr>
              <a:t>dp</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与一个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位并行</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口相连，如图所示。</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该图表示了一个</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位静态</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LED</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显示器电路，只要在该位的段选线上保持段选码电平，该位就能保持相应的显示字符。</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612000" algn="l" defTabSz="914400" rtl="0" eaLnBrk="0" fontAlgn="base" latinLnBrk="0" hangingPunct="0">
              <a:lnSpc>
                <a:spcPct val="100000"/>
              </a:lnSpc>
              <a:spcBef>
                <a:spcPct val="20000"/>
              </a:spcBef>
              <a:spcAft>
                <a:spcPct val="0"/>
              </a:spcAft>
              <a:buClrTx/>
              <a:buSzTx/>
              <a:buFontTx/>
              <a:buNone/>
              <a:tabLst/>
              <a:defRPr/>
            </a:pP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位静态显示器要求有</a:t>
            </a: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N×8</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根</a:t>
            </a:r>
            <a:r>
              <a:rPr kumimoji="0" lang="en-US" altLang="zh-CN"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口线</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，占用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I/O</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口线和相关</a:t>
            </a:r>
            <a:r>
              <a:rPr kumimoji="0" lang="zh-CN" altLang="en-US" sz="2400" b="0"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rPr>
              <a:t>硬件资源较多</a:t>
            </a:r>
            <a:r>
              <a:rPr kumimoji="0" lang="zh-CN" altLang="en-US" sz="2400"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故在位数较少时采用这种显示方式。</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标题 3"/>
          <p:cNvSpPr txBox="1">
            <a:spLocks/>
          </p:cNvSpPr>
          <p:nvPr/>
        </p:nvSpPr>
        <p:spPr>
          <a:xfrm>
            <a:off x="1681682" y="345749"/>
            <a:ext cx="5280433" cy="6096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indent="612000">
              <a:spcBef>
                <a:spcPct val="20000"/>
              </a:spcBef>
            </a:pPr>
            <a:r>
              <a:rPr kumimoji="1" lang="en-US" altLang="zh-CN" sz="3200" dirty="0" smtClean="0">
                <a:solidFill>
                  <a:srgbClr val="0000FF"/>
                </a:solidFill>
                <a:latin typeface="微软雅黑" panose="020B0503020204020204" pitchFamily="34" charset="-122"/>
                <a:ea typeface="微软雅黑" panose="020B0503020204020204" pitchFamily="34" charset="-122"/>
                <a:cs typeface="+mn-cs"/>
              </a:rPr>
              <a:t>1</a:t>
            </a:r>
            <a:r>
              <a:rPr kumimoji="1" lang="zh-CN" altLang="en-US" sz="3200" dirty="0" smtClean="0">
                <a:solidFill>
                  <a:srgbClr val="0000FF"/>
                </a:solidFill>
                <a:latin typeface="微软雅黑" panose="020B0503020204020204" pitchFamily="34" charset="-122"/>
                <a:ea typeface="微软雅黑" panose="020B0503020204020204" pitchFamily="34" charset="-122"/>
                <a:cs typeface="+mn-cs"/>
              </a:rPr>
              <a:t>．</a:t>
            </a:r>
            <a:r>
              <a:rPr kumimoji="1" lang="en-US" altLang="zh-CN" sz="3200" dirty="0" smtClean="0">
                <a:solidFill>
                  <a:srgbClr val="0000FF"/>
                </a:solidFill>
                <a:latin typeface="微软雅黑" panose="020B0503020204020204" pitchFamily="34" charset="-122"/>
                <a:ea typeface="微软雅黑" panose="020B0503020204020204" pitchFamily="34" charset="-122"/>
                <a:cs typeface="+mn-cs"/>
              </a:rPr>
              <a:t>LED</a:t>
            </a:r>
            <a:r>
              <a:rPr kumimoji="1" lang="zh-CN" altLang="en-US" sz="3200" dirty="0" smtClean="0">
                <a:solidFill>
                  <a:srgbClr val="0000FF"/>
                </a:solidFill>
                <a:latin typeface="微软雅黑" panose="020B0503020204020204" pitchFamily="34" charset="-122"/>
                <a:ea typeface="微软雅黑" panose="020B0503020204020204" pitchFamily="34" charset="-122"/>
                <a:cs typeface="+mn-cs"/>
              </a:rPr>
              <a:t>静态显示方式</a:t>
            </a:r>
            <a:endParaRPr lang="zh-CN" altLang="en-US" sz="3200" dirty="0">
              <a:solidFill>
                <a:srgbClr val="0000FF"/>
              </a:soli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83568" y="2204864"/>
            <a:ext cx="7632848"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41021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521844" cy="523220"/>
          </a:xfrm>
          <a:prstGeom prst="rect">
            <a:avLst/>
          </a:prstGeom>
        </p:spPr>
        <p:txBody>
          <a:bodyPr wrap="none">
            <a:spAutoFit/>
          </a:bodyPr>
          <a:lstStyle/>
          <a:p>
            <a:pPr lvl="0" algn="just"/>
            <a:r>
              <a:rPr lang="zh-CN" altLang="zh-CN" sz="2800" kern="100" dirty="0" smtClean="0">
                <a:solidFill>
                  <a:prstClr val="black"/>
                </a:solidFill>
                <a:latin typeface="Calibri" panose="020F0502020204030204" pitchFamily="34" charset="0"/>
                <a:cs typeface="Times New Roman" panose="02020603050405020304" pitchFamily="18" charset="0"/>
              </a:rPr>
              <a:t>第</a:t>
            </a:r>
            <a:r>
              <a:rPr lang="en-US" altLang="zh-CN" sz="2800" kern="100" dirty="0" smtClean="0">
                <a:solidFill>
                  <a:prstClr val="black"/>
                </a:solidFill>
                <a:latin typeface="Calibri" panose="020F0502020204030204" pitchFamily="34" charset="0"/>
                <a:cs typeface="Times New Roman" panose="02020603050405020304" pitchFamily="18" charset="0"/>
              </a:rPr>
              <a:t>4</a:t>
            </a:r>
            <a:r>
              <a:rPr lang="zh-CN" altLang="zh-CN" sz="2800" kern="100" dirty="0" smtClean="0">
                <a:solidFill>
                  <a:prstClr val="black"/>
                </a:solidFill>
                <a:latin typeface="Calibri" panose="020F0502020204030204" pitchFamily="34" charset="0"/>
                <a:cs typeface="Times New Roman" panose="02020603050405020304" pitchFamily="18" charset="0"/>
              </a:rPr>
              <a:t>章</a:t>
            </a:r>
            <a:r>
              <a:rPr lang="zh-CN" altLang="en-US" sz="2800" kern="100" dirty="0">
                <a:solidFill>
                  <a:prstClr val="black"/>
                </a:solidFill>
                <a:latin typeface="Calibri" panose="020F0502020204030204" pitchFamily="34" charset="0"/>
                <a:cs typeface="Times New Roman" panose="02020603050405020304" pitchFamily="18" charset="0"/>
              </a:rPr>
              <a:t>自查作业</a:t>
            </a:r>
            <a:endParaRPr lang="en-US" altLang="zh-CN" sz="2800" kern="100" dirty="0">
              <a:solidFill>
                <a:prstClr val="black"/>
              </a:solidFill>
              <a:latin typeface="Calibri" panose="020F0502020204030204" pitchFamily="34" charset="0"/>
              <a:cs typeface="Times New Roman" panose="02020603050405020304" pitchFamily="18" charset="0"/>
            </a:endParaRPr>
          </a:p>
        </p:txBody>
      </p:sp>
      <p:sp>
        <p:nvSpPr>
          <p:cNvPr id="3" name="矩形 2"/>
          <p:cNvSpPr/>
          <p:nvPr/>
        </p:nvSpPr>
        <p:spPr>
          <a:xfrm>
            <a:off x="283946" y="632142"/>
            <a:ext cx="8860054" cy="5940088"/>
          </a:xfrm>
          <a:prstGeom prst="rect">
            <a:avLst/>
          </a:prstGeom>
        </p:spPr>
        <p:txBody>
          <a:bodyPr wrap="square">
            <a:spAutoFit/>
          </a:bodyPr>
          <a:lstStyle/>
          <a:p>
            <a:pPr algn="just">
              <a:spcAft>
                <a:spcPts val="0"/>
              </a:spcAft>
            </a:pPr>
            <a:r>
              <a:rPr lang="zh-CN" altLang="zh-CN" sz="2000" kern="100" dirty="0">
                <a:latin typeface="Calibri" panose="020F0502020204030204" pitchFamily="34" charset="0"/>
                <a:cs typeface="Times New Roman" panose="02020603050405020304" pitchFamily="18" charset="0"/>
              </a:rPr>
              <a:t>一、名词解释：独立编址方式、统一编址方式、逐次逼近型</a:t>
            </a:r>
            <a:r>
              <a:rPr lang="en-US" altLang="zh-CN" sz="2000" kern="100" dirty="0">
                <a:latin typeface="Calibri" panose="020F0502020204030204" pitchFamily="34" charset="0"/>
                <a:cs typeface="Times New Roman" panose="02020603050405020304" pitchFamily="18" charset="0"/>
              </a:rPr>
              <a:t>A/D</a:t>
            </a:r>
            <a:r>
              <a:rPr lang="zh-CN" altLang="zh-CN" sz="2000" kern="100" dirty="0" smtClean="0">
                <a:latin typeface="Calibri" panose="020F0502020204030204" pitchFamily="34" charset="0"/>
                <a:cs typeface="Times New Roman" panose="02020603050405020304" pitchFamily="18" charset="0"/>
              </a:rPr>
              <a:t>转换器</a:t>
            </a:r>
            <a:endParaRPr lang="en-US" altLang="zh-CN" sz="2000" kern="100" dirty="0" smtClean="0">
              <a:latin typeface="Calibri" panose="020F0502020204030204" pitchFamily="34" charset="0"/>
              <a:cs typeface="Times New Roman" panose="02020603050405020304" pitchFamily="18" charset="0"/>
            </a:endParaRPr>
          </a:p>
          <a:p>
            <a:pPr algn="just">
              <a:spcAft>
                <a:spcPts val="0"/>
              </a:spcAft>
            </a:pPr>
            <a:r>
              <a:rPr lang="zh-CN" altLang="en-US" sz="2000" kern="100" dirty="0" smtClean="0">
                <a:latin typeface="Calibri" panose="020F0502020204030204" pitchFamily="34" charset="0"/>
                <a:cs typeface="Times New Roman" panose="02020603050405020304" pitchFamily="18" charset="0"/>
              </a:rPr>
              <a:t>二、综合题</a:t>
            </a:r>
            <a:endParaRPr lang="en-US" altLang="zh-CN" sz="2000" kern="100" dirty="0" smtClean="0">
              <a:latin typeface="Calibri" panose="020F0502020204030204" pitchFamily="34" charset="0"/>
              <a:cs typeface="Times New Roman" panose="02020603050405020304" pitchFamily="18" charset="0"/>
            </a:endParaRPr>
          </a:p>
          <a:p>
            <a:pPr algn="just">
              <a:spcAft>
                <a:spcPts val="0"/>
              </a:spcAft>
            </a:pPr>
            <a:r>
              <a:rPr lang="en-US" altLang="zh-CN" sz="2000" kern="100" dirty="0">
                <a:latin typeface="Calibri" panose="020F0502020204030204" pitchFamily="34" charset="0"/>
                <a:cs typeface="Times New Roman" panose="02020603050405020304" pitchFamily="18" charset="0"/>
              </a:rPr>
              <a:t>1</a:t>
            </a:r>
            <a:r>
              <a:rPr lang="zh-CN" altLang="zh-CN" sz="2000" kern="100" dirty="0">
                <a:latin typeface="Calibri" panose="020F0502020204030204" pitchFamily="34" charset="0"/>
                <a:cs typeface="Times New Roman" panose="02020603050405020304" pitchFamily="18" charset="0"/>
              </a:rPr>
              <a:t>．七段</a:t>
            </a:r>
            <a:r>
              <a:rPr lang="en-US" altLang="zh-CN" sz="2000" kern="100" dirty="0">
                <a:latin typeface="Calibri" panose="020F0502020204030204" pitchFamily="34" charset="0"/>
                <a:cs typeface="Times New Roman" panose="02020603050405020304" pitchFamily="18" charset="0"/>
              </a:rPr>
              <a:t>LED</a:t>
            </a:r>
            <a:r>
              <a:rPr lang="zh-CN" altLang="zh-CN" sz="2000" kern="100" dirty="0">
                <a:latin typeface="Calibri" panose="020F0502020204030204" pitchFamily="34" charset="0"/>
                <a:cs typeface="Times New Roman" panose="02020603050405020304" pitchFamily="18" charset="0"/>
              </a:rPr>
              <a:t>显示器有动态和静态两种显示方式，简述其原理及相应特点。</a:t>
            </a:r>
            <a:r>
              <a:rPr lang="en-US" altLang="zh-CN" sz="2000" kern="100" dirty="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en-US" altLang="zh-CN" sz="2000" kern="100" dirty="0">
                <a:latin typeface="Calibri" panose="020F0502020204030204" pitchFamily="34" charset="0"/>
                <a:cs typeface="Times New Roman" panose="02020603050405020304" pitchFamily="18" charset="0"/>
              </a:rPr>
              <a:t>2</a:t>
            </a: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LCD</a:t>
            </a:r>
            <a:r>
              <a:rPr lang="zh-CN" altLang="zh-CN" sz="2000" kern="100" dirty="0">
                <a:latin typeface="Calibri" panose="020F0502020204030204" pitchFamily="34" charset="0"/>
                <a:cs typeface="Times New Roman" panose="02020603050405020304" pitchFamily="18" charset="0"/>
              </a:rPr>
              <a:t>显示器按显示方式可以分为哪三类？简述它们的显示特点。</a:t>
            </a:r>
          </a:p>
          <a:p>
            <a:pPr algn="just">
              <a:spcAft>
                <a:spcPts val="0"/>
              </a:spcAft>
            </a:pPr>
            <a:r>
              <a:rPr lang="en-US" altLang="zh-CN" sz="2000" kern="100" dirty="0">
                <a:latin typeface="Calibri" panose="020F0502020204030204" pitchFamily="34" charset="0"/>
                <a:cs typeface="Times New Roman" panose="02020603050405020304" pitchFamily="18" charset="0"/>
              </a:rPr>
              <a:t>3</a:t>
            </a:r>
            <a:r>
              <a:rPr lang="zh-CN" altLang="zh-CN" sz="2000" kern="100" dirty="0">
                <a:latin typeface="Calibri" panose="020F0502020204030204" pitchFamily="34" charset="0"/>
                <a:cs typeface="Times New Roman" panose="02020603050405020304" pitchFamily="18" charset="0"/>
              </a:rPr>
              <a:t>．简述访问矩阵键盘的工作方式及特点。</a:t>
            </a:r>
          </a:p>
          <a:p>
            <a:pPr algn="just">
              <a:spcAft>
                <a:spcPts val="0"/>
              </a:spcAft>
            </a:pPr>
            <a:r>
              <a:rPr lang="en-US" altLang="zh-CN" sz="2000" kern="100" dirty="0">
                <a:latin typeface="Calibri" panose="020F0502020204030204" pitchFamily="34" charset="0"/>
                <a:cs typeface="Times New Roman" panose="02020603050405020304" pitchFamily="18" charset="0"/>
              </a:rPr>
              <a:t>4. </a:t>
            </a:r>
            <a:r>
              <a:rPr lang="zh-CN" altLang="zh-CN" sz="2000" kern="100" dirty="0">
                <a:latin typeface="Calibri" panose="020F0502020204030204" pitchFamily="34" charset="0"/>
                <a:cs typeface="Times New Roman" panose="02020603050405020304" pitchFamily="18" charset="0"/>
              </a:rPr>
              <a:t>用并行口扩展一个有</a:t>
            </a:r>
            <a:r>
              <a:rPr lang="en-US" altLang="zh-CN" sz="2000" kern="100" dirty="0">
                <a:latin typeface="Calibri" panose="020F0502020204030204" pitchFamily="34" charset="0"/>
                <a:cs typeface="Times New Roman" panose="02020603050405020304" pitchFamily="18" charset="0"/>
              </a:rPr>
              <a:t>32</a:t>
            </a:r>
            <a:r>
              <a:rPr lang="zh-CN" altLang="zh-CN" sz="2000" kern="100" dirty="0">
                <a:latin typeface="Calibri" panose="020F0502020204030204" pitchFamily="34" charset="0"/>
                <a:cs typeface="Times New Roman" panose="02020603050405020304" pitchFamily="18" charset="0"/>
              </a:rPr>
              <a:t>只按键的行列式键盘，最少需要多少根</a:t>
            </a:r>
            <a:r>
              <a:rPr lang="en-US" altLang="zh-CN" sz="2000" kern="100" dirty="0">
                <a:latin typeface="Calibri" panose="020F0502020204030204" pitchFamily="34" charset="0"/>
                <a:cs typeface="Times New Roman" panose="02020603050405020304" pitchFamily="18" charset="0"/>
              </a:rPr>
              <a:t>I/O</a:t>
            </a:r>
            <a:r>
              <a:rPr lang="zh-CN" altLang="zh-CN" sz="2000" kern="100" dirty="0">
                <a:latin typeface="Calibri" panose="020F0502020204030204" pitchFamily="34" charset="0"/>
                <a:cs typeface="Times New Roman" panose="02020603050405020304" pitchFamily="18" charset="0"/>
              </a:rPr>
              <a:t>线？</a:t>
            </a:r>
          </a:p>
          <a:p>
            <a:pPr algn="just">
              <a:spcAft>
                <a:spcPts val="0"/>
              </a:spcAft>
            </a:pPr>
            <a:r>
              <a:rPr lang="en-US" altLang="zh-CN" sz="2000" kern="100" dirty="0">
                <a:latin typeface="Calibri" panose="020F0502020204030204" pitchFamily="34" charset="0"/>
                <a:cs typeface="Times New Roman" panose="02020603050405020304" pitchFamily="18" charset="0"/>
              </a:rPr>
              <a:t>5. </a:t>
            </a:r>
            <a:r>
              <a:rPr lang="zh-CN" altLang="zh-CN" sz="2000" kern="100" dirty="0">
                <a:latin typeface="Calibri" panose="020F0502020204030204" pitchFamily="34" charset="0"/>
                <a:cs typeface="Times New Roman" panose="02020603050405020304" pitchFamily="18" charset="0"/>
              </a:rPr>
              <a:t>采用地址线全译码方式扩展一个</a:t>
            </a:r>
            <a:r>
              <a:rPr lang="en-US" altLang="zh-CN" sz="2000" kern="100" dirty="0">
                <a:latin typeface="Calibri" panose="020F0502020204030204" pitchFamily="34" charset="0"/>
                <a:cs typeface="Times New Roman" panose="02020603050405020304" pitchFamily="18" charset="0"/>
              </a:rPr>
              <a:t>32kB</a:t>
            </a:r>
            <a:r>
              <a:rPr lang="zh-CN" altLang="zh-CN" sz="2000" kern="100" dirty="0">
                <a:latin typeface="Calibri" panose="020F0502020204030204" pitchFamily="34" charset="0"/>
                <a:cs typeface="Times New Roman" panose="02020603050405020304" pitchFamily="18" charset="0"/>
              </a:rPr>
              <a:t>的片外</a:t>
            </a:r>
            <a:r>
              <a:rPr lang="en-US" altLang="zh-CN" sz="2000" kern="100" dirty="0">
                <a:latin typeface="Calibri" panose="020F0502020204030204" pitchFamily="34" charset="0"/>
                <a:cs typeface="Times New Roman" panose="02020603050405020304" pitchFamily="18" charset="0"/>
              </a:rPr>
              <a:t>ROM</a:t>
            </a:r>
            <a:r>
              <a:rPr lang="zh-CN" altLang="zh-CN" sz="2000" kern="100" dirty="0">
                <a:latin typeface="Calibri" panose="020F0502020204030204" pitchFamily="34" charset="0"/>
                <a:cs typeface="Times New Roman" panose="02020603050405020304" pitchFamily="18" charset="0"/>
              </a:rPr>
              <a:t>时，除控制信号外，还需要多少根</a:t>
            </a:r>
            <a:r>
              <a:rPr lang="en-US" altLang="zh-CN" sz="2000" kern="100" dirty="0">
                <a:latin typeface="Calibri" panose="020F0502020204030204" pitchFamily="34" charset="0"/>
                <a:cs typeface="Times New Roman" panose="02020603050405020304" pitchFamily="18" charset="0"/>
              </a:rPr>
              <a:t>I/O</a:t>
            </a:r>
            <a:r>
              <a:rPr lang="zh-CN" altLang="zh-CN" sz="2000" kern="100" dirty="0">
                <a:latin typeface="Calibri" panose="020F0502020204030204" pitchFamily="34" charset="0"/>
                <a:cs typeface="Times New Roman" panose="02020603050405020304" pitchFamily="18" charset="0"/>
              </a:rPr>
              <a:t>地址线？</a:t>
            </a:r>
          </a:p>
          <a:p>
            <a:pPr algn="just">
              <a:spcAft>
                <a:spcPts val="0"/>
              </a:spcAft>
            </a:pPr>
            <a:r>
              <a:rPr lang="en-US" altLang="zh-CN" sz="2000" kern="100" dirty="0">
                <a:latin typeface="Calibri" panose="020F0502020204030204" pitchFamily="34" charset="0"/>
                <a:cs typeface="Times New Roman" panose="02020603050405020304" pitchFamily="18" charset="0"/>
              </a:rPr>
              <a:t>6. </a:t>
            </a:r>
            <a:r>
              <a:rPr lang="zh-CN" altLang="zh-CN" sz="2000" kern="100" dirty="0">
                <a:latin typeface="Calibri" panose="020F0502020204030204" pitchFamily="34" charset="0"/>
                <a:cs typeface="Times New Roman" panose="02020603050405020304" pitchFamily="18" charset="0"/>
              </a:rPr>
              <a:t>程序计数器</a:t>
            </a:r>
            <a:r>
              <a:rPr lang="en-US" altLang="zh-CN" sz="2000" kern="100" dirty="0">
                <a:latin typeface="Calibri" panose="020F0502020204030204" pitchFamily="34" charset="0"/>
                <a:cs typeface="Times New Roman" panose="02020603050405020304" pitchFamily="18" charset="0"/>
              </a:rPr>
              <a:t>PC</a:t>
            </a:r>
            <a:r>
              <a:rPr lang="zh-CN" altLang="zh-CN" sz="2000" kern="100" dirty="0">
                <a:latin typeface="Calibri" panose="020F0502020204030204" pitchFamily="34" charset="0"/>
                <a:cs typeface="Times New Roman" panose="02020603050405020304" pitchFamily="18" charset="0"/>
              </a:rPr>
              <a:t>的值是哪条指令的地址？</a:t>
            </a:r>
            <a:r>
              <a:rPr lang="en-US" altLang="zh-CN" sz="2000" kern="100" dirty="0">
                <a:latin typeface="Calibri" panose="020F0502020204030204" pitchFamily="34" charset="0"/>
                <a:cs typeface="Times New Roman" panose="02020603050405020304" pitchFamily="18" charset="0"/>
              </a:rPr>
              <a:t>MCS-51</a:t>
            </a:r>
            <a:r>
              <a:rPr lang="zh-CN" altLang="zh-CN" sz="2000" kern="100" dirty="0">
                <a:latin typeface="Calibri" panose="020F0502020204030204" pitchFamily="34" charset="0"/>
                <a:cs typeface="Times New Roman" panose="02020603050405020304" pitchFamily="18" charset="0"/>
              </a:rPr>
              <a:t>单片机的</a:t>
            </a:r>
            <a:r>
              <a:rPr lang="en-US" altLang="zh-CN" sz="2000" kern="100" dirty="0">
                <a:latin typeface="Calibri" panose="020F0502020204030204" pitchFamily="34" charset="0"/>
                <a:cs typeface="Times New Roman" panose="02020603050405020304" pitchFamily="18" charset="0"/>
              </a:rPr>
              <a:t>PC</a:t>
            </a:r>
            <a:r>
              <a:rPr lang="zh-CN" altLang="zh-CN" sz="2000" kern="100" dirty="0">
                <a:latin typeface="Calibri" panose="020F0502020204030204" pitchFamily="34" charset="0"/>
                <a:cs typeface="Times New Roman" panose="02020603050405020304" pitchFamily="18" charset="0"/>
              </a:rPr>
              <a:t>为</a:t>
            </a:r>
            <a:r>
              <a:rPr lang="en-US" altLang="zh-CN" sz="2000" kern="100" dirty="0">
                <a:latin typeface="Calibri" panose="020F0502020204030204" pitchFamily="34" charset="0"/>
                <a:cs typeface="Times New Roman" panose="02020603050405020304" pitchFamily="18" charset="0"/>
              </a:rPr>
              <a:t>16</a:t>
            </a:r>
            <a:r>
              <a:rPr lang="zh-CN" altLang="zh-CN" sz="2000" kern="100" dirty="0">
                <a:latin typeface="Calibri" panose="020F0502020204030204" pitchFamily="34" charset="0"/>
                <a:cs typeface="Times New Roman" panose="02020603050405020304" pitchFamily="18" charset="0"/>
              </a:rPr>
              <a:t>位，因此其寻址范围为多少</a:t>
            </a:r>
            <a:r>
              <a:rPr lang="en-US" altLang="zh-CN" sz="2000" kern="100" dirty="0">
                <a:latin typeface="Calibri" panose="020F0502020204030204" pitchFamily="34" charset="0"/>
                <a:cs typeface="Times New Roman" panose="02020603050405020304" pitchFamily="18" charset="0"/>
              </a:rPr>
              <a:t>KB</a:t>
            </a:r>
            <a:r>
              <a:rPr lang="zh-CN" altLang="zh-CN" sz="2000" kern="100" dirty="0">
                <a:latin typeface="Calibri" panose="020F0502020204030204" pitchFamily="34" charset="0"/>
                <a:cs typeface="Times New Roman" panose="02020603050405020304" pitchFamily="18" charset="0"/>
              </a:rPr>
              <a:t>？</a:t>
            </a:r>
          </a:p>
          <a:p>
            <a:pPr algn="just">
              <a:spcAft>
                <a:spcPts val="0"/>
              </a:spcAft>
            </a:pPr>
            <a:r>
              <a:rPr lang="en-US" altLang="zh-CN" sz="2000" kern="100" dirty="0">
                <a:latin typeface="Calibri" panose="020F0502020204030204" pitchFamily="34" charset="0"/>
                <a:cs typeface="Times New Roman" panose="02020603050405020304" pitchFamily="18" charset="0"/>
              </a:rPr>
              <a:t>7</a:t>
            </a:r>
            <a:r>
              <a:rPr lang="zh-CN" altLang="zh-CN" sz="2000" kern="100" dirty="0">
                <a:latin typeface="Calibri" panose="020F0502020204030204" pitchFamily="34" charset="0"/>
                <a:cs typeface="Times New Roman" panose="02020603050405020304" pitchFamily="18" charset="0"/>
              </a:rPr>
              <a:t>．某四位逐次逼近</a:t>
            </a:r>
            <a:r>
              <a:rPr lang="en-US" altLang="zh-CN" sz="2000" kern="100" dirty="0">
                <a:latin typeface="Calibri" panose="020F0502020204030204" pitchFamily="34" charset="0"/>
                <a:cs typeface="Times New Roman" panose="02020603050405020304" pitchFamily="18" charset="0"/>
              </a:rPr>
              <a:t>ADC</a:t>
            </a:r>
            <a:r>
              <a:rPr lang="zh-CN" altLang="zh-CN" sz="2000" kern="100" dirty="0">
                <a:latin typeface="Calibri" panose="020F0502020204030204" pitchFamily="34" charset="0"/>
                <a:cs typeface="Times New Roman" panose="02020603050405020304" pitchFamily="18" charset="0"/>
              </a:rPr>
              <a:t>的输入电压范围</a:t>
            </a:r>
            <a:r>
              <a:rPr lang="en-US" altLang="zh-CN" sz="2000" kern="100" dirty="0">
                <a:latin typeface="Calibri" panose="020F0502020204030204" pitchFamily="34" charset="0"/>
                <a:cs typeface="Times New Roman" panose="02020603050405020304" pitchFamily="18" charset="0"/>
              </a:rPr>
              <a:t>0-5</a:t>
            </a:r>
            <a:r>
              <a:rPr lang="zh-CN" altLang="zh-CN" sz="2000" kern="100" dirty="0">
                <a:latin typeface="Calibri" panose="020F0502020204030204" pitchFamily="34" charset="0"/>
                <a:cs typeface="Times New Roman" panose="02020603050405020304" pitchFamily="18" charset="0"/>
              </a:rPr>
              <a:t>伏 ，</a:t>
            </a:r>
            <a:r>
              <a:rPr lang="en-US" altLang="zh-CN" sz="2000" kern="100" dirty="0">
                <a:latin typeface="Calibri" panose="020F0502020204030204" pitchFamily="34" charset="0"/>
                <a:cs typeface="Times New Roman" panose="02020603050405020304" pitchFamily="18" charset="0"/>
              </a:rPr>
              <a:t>VREF=5V</a:t>
            </a:r>
            <a:r>
              <a:rPr lang="zh-CN" altLang="zh-CN" sz="2000" kern="100" dirty="0">
                <a:latin typeface="Calibri" panose="020F0502020204030204" pitchFamily="34" charset="0"/>
                <a:cs typeface="Times New Roman" panose="02020603050405020304" pitchFamily="18" charset="0"/>
              </a:rPr>
              <a:t>，输入模拟信号</a:t>
            </a:r>
            <a:r>
              <a:rPr lang="en-US" altLang="zh-CN" sz="2000" kern="100" dirty="0">
                <a:latin typeface="Calibri" panose="020F0502020204030204" pitchFamily="34" charset="0"/>
                <a:cs typeface="Times New Roman" panose="02020603050405020304" pitchFamily="18" charset="0"/>
              </a:rPr>
              <a:t>Vi=3.55V</a:t>
            </a:r>
            <a:r>
              <a:rPr lang="zh-CN" altLang="zh-CN" sz="2000" kern="100" dirty="0">
                <a:latin typeface="Calibri" panose="020F0502020204030204" pitchFamily="34" charset="0"/>
                <a:cs typeface="Times New Roman" panose="02020603050405020304" pitchFamily="18" charset="0"/>
              </a:rPr>
              <a:t>时</a:t>
            </a:r>
            <a:r>
              <a:rPr lang="en-US" altLang="zh-CN" sz="2000" kern="100" dirty="0">
                <a:latin typeface="Calibri" panose="020F0502020204030204" pitchFamily="34" charset="0"/>
                <a:cs typeface="Times New Roman" panose="02020603050405020304" pitchFamily="18" charset="0"/>
              </a:rPr>
              <a:t>, ADC</a:t>
            </a:r>
            <a:r>
              <a:rPr lang="zh-CN" altLang="zh-CN" sz="2000" kern="100" dirty="0">
                <a:latin typeface="Calibri" panose="020F0502020204030204" pitchFamily="34" charset="0"/>
                <a:cs typeface="Times New Roman" panose="02020603050405020304" pitchFamily="18" charset="0"/>
              </a:rPr>
              <a:t>对应的输出值为</a:t>
            </a:r>
            <a:r>
              <a:rPr lang="zh-CN" altLang="zh-CN" sz="2000" kern="100">
                <a:latin typeface="Calibri" panose="020F0502020204030204" pitchFamily="34" charset="0"/>
                <a:cs typeface="Times New Roman" panose="02020603050405020304" pitchFamily="18" charset="0"/>
              </a:rPr>
              <a:t>多少</a:t>
            </a:r>
            <a:r>
              <a:rPr lang="zh-CN" altLang="zh-CN" sz="2000" kern="100" smtClean="0">
                <a:latin typeface="Calibri" panose="020F0502020204030204" pitchFamily="34" charset="0"/>
                <a:cs typeface="Times New Roman" panose="02020603050405020304" pitchFamily="18" charset="0"/>
              </a:rPr>
              <a:t>？</a:t>
            </a:r>
            <a:r>
              <a:rPr lang="zh-CN" altLang="zh-CN" sz="2000">
                <a:latin typeface="Calibri" panose="020F0502020204030204" pitchFamily="34" charset="0"/>
                <a:cs typeface="Times New Roman" panose="02020603050405020304" pitchFamily="18" charset="0"/>
              </a:rPr>
              <a:t>转换误差为多少伏？</a:t>
            </a:r>
            <a:r>
              <a:rPr lang="zh-CN" altLang="zh-CN" sz="2000" kern="100" smtClean="0">
                <a:latin typeface="Calibri" panose="020F0502020204030204" pitchFamily="34" charset="0"/>
                <a:cs typeface="Times New Roman" panose="02020603050405020304" pitchFamily="18" charset="0"/>
              </a:rPr>
              <a:t> </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en-US" altLang="zh-CN" sz="2000" kern="100" dirty="0">
                <a:latin typeface="Calibri" panose="020F0502020204030204" pitchFamily="34" charset="0"/>
                <a:cs typeface="Times New Roman" panose="02020603050405020304" pitchFamily="18" charset="0"/>
              </a:rPr>
              <a:t>8</a:t>
            </a:r>
            <a:r>
              <a:rPr lang="zh-CN" altLang="zh-CN" sz="2000" kern="100" dirty="0">
                <a:latin typeface="Calibri" panose="020F0502020204030204" pitchFamily="34" charset="0"/>
                <a:cs typeface="Times New Roman" panose="02020603050405020304" pitchFamily="18" charset="0"/>
              </a:rPr>
              <a:t>．什么是逐次逼近型</a:t>
            </a:r>
            <a:r>
              <a:rPr lang="en-US" altLang="zh-CN" sz="2000" kern="100" dirty="0">
                <a:latin typeface="Calibri" panose="020F0502020204030204" pitchFamily="34" charset="0"/>
                <a:cs typeface="Times New Roman" panose="02020603050405020304" pitchFamily="18" charset="0"/>
              </a:rPr>
              <a:t>A/D</a:t>
            </a:r>
            <a:r>
              <a:rPr lang="zh-CN" altLang="zh-CN" sz="2000" kern="100" dirty="0">
                <a:latin typeface="Calibri" panose="020F0502020204030204" pitchFamily="34" charset="0"/>
                <a:cs typeface="Times New Roman" panose="02020603050405020304" pitchFamily="18" charset="0"/>
              </a:rPr>
              <a:t>转换器？判断</a:t>
            </a:r>
            <a:r>
              <a:rPr lang="en-US" altLang="zh-CN" sz="2000" kern="100" dirty="0">
                <a:latin typeface="Calibri" panose="020F0502020204030204" pitchFamily="34" charset="0"/>
                <a:cs typeface="Times New Roman" panose="02020603050405020304" pitchFamily="18" charset="0"/>
              </a:rPr>
              <a:t>A/D</a:t>
            </a:r>
            <a:r>
              <a:rPr lang="zh-CN" altLang="zh-CN" sz="2000" kern="100" dirty="0">
                <a:latin typeface="Calibri" panose="020F0502020204030204" pitchFamily="34" charset="0"/>
                <a:cs typeface="Times New Roman" panose="02020603050405020304" pitchFamily="18" charset="0"/>
              </a:rPr>
              <a:t>转换是否结束可采用几种方式？简述其各自特点。</a:t>
            </a:r>
          </a:p>
          <a:p>
            <a:pPr algn="just">
              <a:spcAft>
                <a:spcPts val="0"/>
              </a:spcAft>
            </a:pPr>
            <a:r>
              <a:rPr lang="en-US" altLang="zh-CN" sz="2000" kern="100" dirty="0">
                <a:latin typeface="Calibri" panose="020F0502020204030204" pitchFamily="34" charset="0"/>
                <a:cs typeface="Times New Roman" panose="02020603050405020304" pitchFamily="18" charset="0"/>
              </a:rPr>
              <a:t>9</a:t>
            </a:r>
            <a:r>
              <a:rPr lang="zh-CN" altLang="zh-CN" sz="2000" kern="100" dirty="0">
                <a:latin typeface="Calibri" panose="020F0502020204030204" pitchFamily="34" charset="0"/>
                <a:cs typeface="Times New Roman" panose="02020603050405020304" pitchFamily="18" charset="0"/>
              </a:rPr>
              <a:t>．对</a:t>
            </a:r>
            <a:r>
              <a:rPr lang="en-US" altLang="zh-CN" sz="2000" kern="100" dirty="0">
                <a:latin typeface="Calibri" panose="020F0502020204030204" pitchFamily="34" charset="0"/>
                <a:cs typeface="Times New Roman" panose="02020603050405020304" pitchFamily="18" charset="0"/>
              </a:rPr>
              <a:t>5V</a:t>
            </a:r>
            <a:r>
              <a:rPr lang="zh-CN" altLang="zh-CN" sz="2000" kern="100" dirty="0">
                <a:latin typeface="Calibri" panose="020F0502020204030204" pitchFamily="34" charset="0"/>
                <a:cs typeface="Times New Roman" panose="02020603050405020304" pitchFamily="18" charset="0"/>
              </a:rPr>
              <a:t>电压进行</a:t>
            </a:r>
            <a:r>
              <a:rPr lang="en-US" altLang="zh-CN" sz="2000" kern="100" dirty="0">
                <a:latin typeface="Calibri" panose="020F0502020204030204" pitchFamily="34" charset="0"/>
                <a:cs typeface="Times New Roman" panose="02020603050405020304" pitchFamily="18" charset="0"/>
              </a:rPr>
              <a:t>A/D</a:t>
            </a:r>
            <a:r>
              <a:rPr lang="zh-CN" altLang="zh-CN" sz="2000" kern="100" dirty="0">
                <a:latin typeface="Calibri" panose="020F0502020204030204" pitchFamily="34" charset="0"/>
                <a:cs typeface="Times New Roman" panose="02020603050405020304" pitchFamily="18" charset="0"/>
              </a:rPr>
              <a:t>采样，若要求对电压的最小分辩率为</a:t>
            </a:r>
            <a:r>
              <a:rPr lang="en-US" altLang="zh-CN" sz="2000" kern="100" dirty="0">
                <a:latin typeface="Calibri" panose="020F0502020204030204" pitchFamily="34" charset="0"/>
                <a:cs typeface="Times New Roman" panose="02020603050405020304" pitchFamily="18" charset="0"/>
              </a:rPr>
              <a:t>5mv</a:t>
            </a:r>
            <a:r>
              <a:rPr lang="zh-CN" altLang="zh-CN" sz="2000" kern="100" dirty="0">
                <a:latin typeface="Calibri" panose="020F0502020204030204" pitchFamily="34" charset="0"/>
                <a:cs typeface="Times New Roman" panose="02020603050405020304" pitchFamily="18" charset="0"/>
              </a:rPr>
              <a:t>，则最少应该采用多少位</a:t>
            </a:r>
            <a:r>
              <a:rPr lang="en-US" altLang="zh-CN" sz="2000" kern="100" dirty="0">
                <a:latin typeface="Calibri" panose="020F0502020204030204" pitchFamily="34" charset="0"/>
                <a:cs typeface="Times New Roman" panose="02020603050405020304" pitchFamily="18" charset="0"/>
              </a:rPr>
              <a:t>A/D</a:t>
            </a:r>
            <a:r>
              <a:rPr lang="zh-CN" altLang="zh-CN" sz="2000" kern="100" dirty="0">
                <a:latin typeface="Calibri" panose="020F0502020204030204" pitchFamily="34" charset="0"/>
                <a:cs typeface="Times New Roman" panose="02020603050405020304" pitchFamily="18" charset="0"/>
              </a:rPr>
              <a:t>转换器？</a:t>
            </a:r>
          </a:p>
          <a:p>
            <a:pPr algn="just">
              <a:spcAft>
                <a:spcPts val="0"/>
              </a:spcAft>
            </a:pPr>
            <a:r>
              <a:rPr lang="en-US" altLang="zh-CN" sz="2000" kern="100" dirty="0">
                <a:latin typeface="Calibri" panose="020F0502020204030204" pitchFamily="34" charset="0"/>
                <a:cs typeface="Times New Roman" panose="02020603050405020304" pitchFamily="18" charset="0"/>
              </a:rPr>
              <a:t>10. DAC0832</a:t>
            </a:r>
            <a:r>
              <a:rPr lang="zh-CN" altLang="zh-CN" sz="2000" kern="100" dirty="0">
                <a:latin typeface="Calibri" panose="020F0502020204030204" pitchFamily="34" charset="0"/>
                <a:cs typeface="Times New Roman" panose="02020603050405020304" pitchFamily="18" charset="0"/>
              </a:rPr>
              <a:t>是一个</a:t>
            </a:r>
            <a:r>
              <a:rPr lang="en-US" altLang="zh-CN" sz="2000" kern="100" dirty="0">
                <a:latin typeface="Calibri" panose="020F0502020204030204" pitchFamily="34" charset="0"/>
                <a:cs typeface="Times New Roman" panose="02020603050405020304" pitchFamily="18" charset="0"/>
              </a:rPr>
              <a:t>8</a:t>
            </a:r>
            <a:r>
              <a:rPr lang="zh-CN" altLang="zh-CN" sz="2000" kern="100" dirty="0">
                <a:latin typeface="Calibri" panose="020F0502020204030204" pitchFamily="34" charset="0"/>
                <a:cs typeface="Times New Roman" panose="02020603050405020304" pitchFamily="18" charset="0"/>
              </a:rPr>
              <a:t>位数模转换芯片，基于控制引脚的不同接线方式，它可以采用哪三种工作方式？</a:t>
            </a:r>
          </a:p>
          <a:p>
            <a:pPr algn="just">
              <a:spcAft>
                <a:spcPts val="0"/>
              </a:spcAft>
            </a:pPr>
            <a:endParaRPr lang="zh-CN" altLang="zh-CN" sz="20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5376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2506" y="261025"/>
            <a:ext cx="8951494" cy="1015663"/>
          </a:xfrm>
          <a:prstGeom prst="rect">
            <a:avLst/>
          </a:prstGeom>
        </p:spPr>
        <p:txBody>
          <a:bodyPr wrap="square">
            <a:spAutoFit/>
          </a:bodyPr>
          <a:lstStyle/>
          <a:p>
            <a:r>
              <a:rPr lang="en-US" altLang="zh-CN" sz="2000" kern="100" dirty="0">
                <a:latin typeface="Calibri" panose="020F0502020204030204" pitchFamily="34" charset="0"/>
                <a:cs typeface="Times New Roman" panose="02020603050405020304" pitchFamily="18" charset="0"/>
              </a:rPr>
              <a:t>11.  51</a:t>
            </a:r>
            <a:r>
              <a:rPr lang="zh-CN" altLang="zh-CN" sz="2000" kern="100" dirty="0">
                <a:latin typeface="Calibri" panose="020F0502020204030204" pitchFamily="34" charset="0"/>
                <a:cs typeface="Times New Roman" panose="02020603050405020304" pitchFamily="18" charset="0"/>
              </a:rPr>
              <a:t>单片机</a:t>
            </a:r>
            <a:r>
              <a:rPr lang="en-US" altLang="zh-CN" sz="2000" kern="100" dirty="0">
                <a:latin typeface="Calibri" panose="020F0502020204030204" pitchFamily="34" charset="0"/>
                <a:cs typeface="Times New Roman" panose="02020603050405020304" pitchFamily="18" charset="0"/>
              </a:rPr>
              <a:t>P1.4~P1.7</a:t>
            </a:r>
            <a:r>
              <a:rPr lang="zh-CN" altLang="zh-CN" sz="2000" kern="100" dirty="0">
                <a:latin typeface="Calibri" panose="020F0502020204030204" pitchFamily="34" charset="0"/>
                <a:cs typeface="Times New Roman" panose="02020603050405020304" pitchFamily="18" charset="0"/>
              </a:rPr>
              <a:t>接</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个开关</a:t>
            </a:r>
            <a:r>
              <a:rPr lang="en-US" altLang="zh-CN" sz="2000" kern="100" dirty="0">
                <a:latin typeface="Calibri" panose="020F0502020204030204" pitchFamily="34" charset="0"/>
                <a:cs typeface="Times New Roman" panose="02020603050405020304" pitchFamily="18" charset="0"/>
              </a:rPr>
              <a:t>S0~S4,P1.0~P1.3</a:t>
            </a:r>
            <a:r>
              <a:rPr lang="zh-CN" altLang="zh-CN" sz="2000" kern="100" dirty="0">
                <a:latin typeface="Calibri" panose="020F0502020204030204" pitchFamily="34" charset="0"/>
                <a:cs typeface="Times New Roman" panose="02020603050405020304" pitchFamily="18" charset="0"/>
              </a:rPr>
              <a:t>接</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个发光二极管</a:t>
            </a:r>
            <a:r>
              <a:rPr lang="en-US" altLang="zh-CN" sz="2000" kern="100" dirty="0">
                <a:latin typeface="Calibri" panose="020F0502020204030204" pitchFamily="34" charset="0"/>
                <a:cs typeface="Times New Roman" panose="02020603050405020304" pitchFamily="18" charset="0"/>
              </a:rPr>
              <a:t>LED0</a:t>
            </a:r>
            <a:r>
              <a:rPr lang="zh-CN" altLang="zh-CN" sz="2000" kern="100" dirty="0">
                <a:latin typeface="Calibri" panose="020F0502020204030204" pitchFamily="34" charset="0"/>
                <a:cs typeface="Times New Roman" panose="02020603050405020304" pitchFamily="18" charset="0"/>
              </a:rPr>
              <a:t>～</a:t>
            </a:r>
            <a:r>
              <a:rPr lang="en-US" altLang="zh-CN" sz="2000" kern="100" dirty="0">
                <a:latin typeface="Calibri" panose="020F0502020204030204" pitchFamily="34" charset="0"/>
                <a:cs typeface="Times New Roman" panose="02020603050405020304" pitchFamily="18" charset="0"/>
              </a:rPr>
              <a:t>LED3</a:t>
            </a:r>
            <a:r>
              <a:rPr lang="zh-CN" altLang="zh-CN" sz="2000" kern="100" dirty="0">
                <a:latin typeface="Calibri" panose="020F0502020204030204" pitchFamily="34" charset="0"/>
                <a:cs typeface="Times New Roman" panose="02020603050405020304" pitchFamily="18" charset="0"/>
              </a:rPr>
              <a:t>。编写程序，将</a:t>
            </a:r>
            <a:r>
              <a:rPr lang="en-US" altLang="zh-CN" sz="2000" kern="100" dirty="0">
                <a:latin typeface="Calibri" panose="020F0502020204030204" pitchFamily="34" charset="0"/>
                <a:cs typeface="Times New Roman" panose="02020603050405020304" pitchFamily="18" charset="0"/>
              </a:rPr>
              <a:t>P1.4~P1.7</a:t>
            </a:r>
            <a:r>
              <a:rPr lang="zh-CN" altLang="zh-CN" sz="2000" kern="100" dirty="0">
                <a:latin typeface="Calibri" panose="020F0502020204030204" pitchFamily="34" charset="0"/>
                <a:cs typeface="Times New Roman" panose="02020603050405020304" pitchFamily="18" charset="0"/>
              </a:rPr>
              <a:t>的开关状态反映在</a:t>
            </a:r>
            <a:r>
              <a:rPr lang="en-US" altLang="zh-CN" sz="2000" kern="100" dirty="0">
                <a:latin typeface="Calibri" panose="020F0502020204030204" pitchFamily="34" charset="0"/>
                <a:cs typeface="Times New Roman" panose="02020603050405020304" pitchFamily="18" charset="0"/>
              </a:rPr>
              <a:t>P1.0~P1.3</a:t>
            </a:r>
            <a:r>
              <a:rPr lang="zh-CN" altLang="zh-CN" sz="2000" kern="100" dirty="0">
                <a:latin typeface="Calibri" panose="020F0502020204030204" pitchFamily="34" charset="0"/>
                <a:cs typeface="Times New Roman" panose="02020603050405020304" pitchFamily="18" charset="0"/>
              </a:rPr>
              <a:t>引脚控制的</a:t>
            </a:r>
            <a:r>
              <a:rPr lang="en-US" altLang="zh-CN" sz="2000" kern="100" dirty="0">
                <a:latin typeface="Calibri" panose="020F0502020204030204" pitchFamily="34" charset="0"/>
                <a:cs typeface="Times New Roman" panose="02020603050405020304" pitchFamily="18" charset="0"/>
              </a:rPr>
              <a:t>4</a:t>
            </a:r>
            <a:r>
              <a:rPr lang="zh-CN" altLang="zh-CN" sz="2000" kern="100" dirty="0">
                <a:latin typeface="Calibri" panose="020F0502020204030204" pitchFamily="34" charset="0"/>
                <a:cs typeface="Times New Roman" panose="02020603050405020304" pitchFamily="18" charset="0"/>
              </a:rPr>
              <a:t>个发光二极管上，开关闭合，对应的发光管亮。电路连接图如下图所示。</a:t>
            </a:r>
          </a:p>
        </p:txBody>
      </p:sp>
      <p:pic>
        <p:nvPicPr>
          <p:cNvPr id="4" name="图片 3"/>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01029" y="1276688"/>
            <a:ext cx="6814686" cy="4366398"/>
          </a:xfrm>
          <a:prstGeom prst="rect">
            <a:avLst/>
          </a:prstGeom>
          <a:noFill/>
          <a:ln>
            <a:noFill/>
          </a:ln>
        </p:spPr>
      </p:pic>
      <p:sp>
        <p:nvSpPr>
          <p:cNvPr id="5" name="矩形 4"/>
          <p:cNvSpPr/>
          <p:nvPr/>
        </p:nvSpPr>
        <p:spPr>
          <a:xfrm>
            <a:off x="192506" y="5816413"/>
            <a:ext cx="8633860" cy="646331"/>
          </a:xfrm>
          <a:prstGeom prst="rect">
            <a:avLst/>
          </a:prstGeom>
        </p:spPr>
        <p:txBody>
          <a:bodyPr wrap="square">
            <a:spAutoFit/>
          </a:bodyPr>
          <a:lstStyle/>
          <a:p>
            <a:pPr algn="just">
              <a:spcAft>
                <a:spcPts val="0"/>
              </a:spcAft>
            </a:pPr>
            <a:r>
              <a:rPr lang="en-US" altLang="zh-CN" kern="100" dirty="0">
                <a:latin typeface="Calibri" panose="020F0502020204030204" pitchFamily="34" charset="0"/>
                <a:cs typeface="Times New Roman" panose="02020603050405020304" pitchFamily="18" charset="0"/>
              </a:rPr>
              <a:t>12. </a:t>
            </a:r>
            <a:r>
              <a:rPr lang="zh-CN" altLang="zh-CN" kern="100" dirty="0">
                <a:latin typeface="Calibri" panose="020F0502020204030204" pitchFamily="34" charset="0"/>
                <a:cs typeface="Times New Roman" panose="02020603050405020304" pitchFamily="18" charset="0"/>
              </a:rPr>
              <a:t>设计</a:t>
            </a:r>
            <a:r>
              <a:rPr lang="en-US" altLang="zh-CN" kern="100" dirty="0">
                <a:latin typeface="Calibri" panose="020F0502020204030204" pitchFamily="34" charset="0"/>
                <a:cs typeface="Times New Roman" panose="02020603050405020304" pitchFamily="18" charset="0"/>
              </a:rPr>
              <a:t>MCS-51</a:t>
            </a:r>
            <a:r>
              <a:rPr lang="zh-CN" altLang="zh-CN" kern="100" dirty="0">
                <a:latin typeface="Calibri" panose="020F0502020204030204" pitchFamily="34" charset="0"/>
                <a:cs typeface="Times New Roman" panose="02020603050405020304" pitchFamily="18" charset="0"/>
              </a:rPr>
              <a:t>单片机与</a:t>
            </a:r>
            <a:r>
              <a:rPr lang="en-US" altLang="zh-CN" kern="100" dirty="0">
                <a:latin typeface="Calibri" panose="020F0502020204030204" pitchFamily="34" charset="0"/>
                <a:cs typeface="Times New Roman" panose="02020603050405020304" pitchFamily="18" charset="0"/>
              </a:rPr>
              <a:t>4X4</a:t>
            </a:r>
            <a:r>
              <a:rPr lang="zh-CN" altLang="zh-CN" kern="100" dirty="0">
                <a:latin typeface="Calibri" panose="020F0502020204030204" pitchFamily="34" charset="0"/>
                <a:cs typeface="Times New Roman" panose="02020603050405020304" pitchFamily="18" charset="0"/>
              </a:rPr>
              <a:t>矩阵键盘的接口电路，编写键盘读取的相关程序流程图或键盘扫描程序。</a:t>
            </a:r>
          </a:p>
        </p:txBody>
      </p:sp>
    </p:spTree>
    <p:extLst>
      <p:ext uri="{BB962C8B-B14F-4D97-AF65-F5344CB8AC3E}">
        <p14:creationId xmlns:p14="http://schemas.microsoft.com/office/powerpoint/2010/main" val="1195355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3275" y="686328"/>
            <a:ext cx="7175406" cy="40949"/>
            <a:chOff x="952901" y="777198"/>
            <a:chExt cx="7175406" cy="40949"/>
          </a:xfrm>
        </p:grpSpPr>
        <p:cxnSp>
          <p:nvCxnSpPr>
            <p:cNvPr id="3" name="直接连接符 2"/>
            <p:cNvCxnSpPr/>
            <p:nvPr/>
          </p:nvCxnSpPr>
          <p:spPr>
            <a:xfrm>
              <a:off x="952901" y="818147"/>
              <a:ext cx="7170821" cy="0"/>
            </a:xfrm>
            <a:prstGeom prst="line">
              <a:avLst/>
            </a:prstGeom>
            <a:ln w="28575">
              <a:solidFill>
                <a:srgbClr val="FFC000"/>
              </a:solidFill>
            </a:ln>
          </p:spPr>
          <p:style>
            <a:lnRef idx="3">
              <a:schemeClr val="accent2"/>
            </a:lnRef>
            <a:fillRef idx="0">
              <a:schemeClr val="accent2"/>
            </a:fillRef>
            <a:effectRef idx="2">
              <a:schemeClr val="accent2"/>
            </a:effectRef>
            <a:fontRef idx="minor">
              <a:schemeClr val="tx1"/>
            </a:fontRef>
          </p:style>
        </p:cxnSp>
        <p:cxnSp>
          <p:nvCxnSpPr>
            <p:cNvPr id="4" name="直接连接符 3"/>
            <p:cNvCxnSpPr/>
            <p:nvPr/>
          </p:nvCxnSpPr>
          <p:spPr>
            <a:xfrm>
              <a:off x="957486" y="777198"/>
              <a:ext cx="7170821" cy="0"/>
            </a:xfrm>
            <a:prstGeom prst="line">
              <a:avLst/>
            </a:prstGeom>
            <a:ln w="19050">
              <a:solidFill>
                <a:srgbClr val="FFC000"/>
              </a:solidFill>
            </a:ln>
          </p:spPr>
          <p:style>
            <a:lnRef idx="3">
              <a:schemeClr val="accent2"/>
            </a:lnRef>
            <a:fillRef idx="0">
              <a:schemeClr val="accent2"/>
            </a:fillRef>
            <a:effectRef idx="2">
              <a:schemeClr val="accent2"/>
            </a:effectRef>
            <a:fontRef idx="minor">
              <a:schemeClr val="tx1"/>
            </a:fontRef>
          </p:style>
        </p:cxnSp>
      </p:grpSp>
      <p:pic>
        <p:nvPicPr>
          <p:cNvPr id="5"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17" y="989781"/>
            <a:ext cx="8424935"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3"/>
          <p:cNvSpPr txBox="1">
            <a:spLocks/>
          </p:cNvSpPr>
          <p:nvPr/>
        </p:nvSpPr>
        <p:spPr>
          <a:xfrm>
            <a:off x="-219545" y="223929"/>
            <a:ext cx="5280433" cy="6096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indent="612000">
              <a:spcBef>
                <a:spcPct val="20000"/>
              </a:spcBef>
            </a:pPr>
            <a:r>
              <a:rPr kumimoji="1" lang="zh-CN" altLang="en-US" sz="3200" dirty="0">
                <a:solidFill>
                  <a:srgbClr val="0000FF"/>
                </a:solidFill>
                <a:latin typeface="微软雅黑" panose="020B0503020204020204" pitchFamily="34" charset="-122"/>
                <a:ea typeface="微软雅黑" panose="020B0503020204020204" pitchFamily="34" charset="-122"/>
                <a:cs typeface="+mn-cs"/>
              </a:rPr>
              <a:t>七段</a:t>
            </a:r>
            <a:r>
              <a:rPr kumimoji="1" lang="en-US" altLang="zh-CN" sz="3200" dirty="0" smtClean="0">
                <a:solidFill>
                  <a:srgbClr val="0000FF"/>
                </a:solidFill>
                <a:latin typeface="微软雅黑" panose="020B0503020204020204" pitchFamily="34" charset="-122"/>
                <a:ea typeface="微软雅黑" panose="020B0503020204020204" pitchFamily="34" charset="-122"/>
                <a:cs typeface="+mn-cs"/>
              </a:rPr>
              <a:t>LED</a:t>
            </a:r>
            <a:r>
              <a:rPr kumimoji="1" lang="zh-CN" altLang="en-US" sz="3200" dirty="0" smtClean="0">
                <a:solidFill>
                  <a:srgbClr val="0000FF"/>
                </a:solidFill>
                <a:latin typeface="微软雅黑" panose="020B0503020204020204" pitchFamily="34" charset="-122"/>
                <a:ea typeface="微软雅黑" panose="020B0503020204020204" pitchFamily="34" charset="-122"/>
                <a:cs typeface="+mn-cs"/>
              </a:rPr>
              <a:t>段选码：</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8" name="矩形 7"/>
          <p:cNvSpPr/>
          <p:nvPr/>
        </p:nvSpPr>
        <p:spPr>
          <a:xfrm>
            <a:off x="3168717" y="1837854"/>
            <a:ext cx="1367073" cy="399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l="1385" t="11303" r="6239" b="27061"/>
          <a:stretch/>
        </p:blipFill>
        <p:spPr>
          <a:xfrm>
            <a:off x="3465" y="2289987"/>
            <a:ext cx="4834412" cy="1590744"/>
          </a:xfrm>
          <a:prstGeom prst="rect">
            <a:avLst/>
          </a:prstGeom>
          <a:ln>
            <a:solidFill>
              <a:srgbClr val="C00000"/>
            </a:solidFill>
          </a:ln>
        </p:spPr>
      </p:pic>
      <p:pic>
        <p:nvPicPr>
          <p:cNvPr id="7" name="Picture 2"/>
          <p:cNvPicPr>
            <a:picLocks noChangeAspect="1" noChangeArrowheads="1"/>
          </p:cNvPicPr>
          <p:nvPr/>
        </p:nvPicPr>
        <p:blipFill rotWithShape="1">
          <a:blip r:embed="rId5">
            <a:duotone>
              <a:prstClr val="black"/>
              <a:srgbClr val="D9C3A5">
                <a:tint val="50000"/>
                <a:satMod val="180000"/>
              </a:srgbClr>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7936"/>
          <a:stretch/>
        </p:blipFill>
        <p:spPr bwMode="auto">
          <a:xfrm>
            <a:off x="4983240" y="3018772"/>
            <a:ext cx="4070664" cy="311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470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4397</TotalTime>
  <Words>5776</Words>
  <Application>Microsoft Office PowerPoint</Application>
  <PresentationFormat>全屏显示(4:3)</PresentationFormat>
  <Paragraphs>882</Paragraphs>
  <Slides>81</Slides>
  <Notes>0</Notes>
  <HiddenSlides>0</HiddenSlides>
  <MMClips>1</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99" baseType="lpstr">
      <vt:lpstr>Arial Unicode MS</vt:lpstr>
      <vt:lpstr>黑体</vt:lpstr>
      <vt:lpstr>华文楷体</vt:lpstr>
      <vt:lpstr>楷体_GB2312</vt:lpstr>
      <vt:lpstr>隶书</vt:lpstr>
      <vt:lpstr>宋体</vt:lpstr>
      <vt:lpstr>微软雅黑</vt:lpstr>
      <vt:lpstr>Arial</vt:lpstr>
      <vt:lpstr>Arial Black</vt:lpstr>
      <vt:lpstr>Calibri</vt:lpstr>
      <vt:lpstr>Calibri Light</vt:lpstr>
      <vt:lpstr>Cambria Math</vt:lpstr>
      <vt:lpstr>Franklin Gothic Book</vt:lpstr>
      <vt:lpstr>Segoe UI</vt:lpstr>
      <vt:lpstr>Times New Roman</vt:lpstr>
      <vt:lpstr>Wingdings</vt:lpstr>
      <vt:lpstr>Office 主题</vt:lpstr>
      <vt:lpstr>BMP 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帐户</cp:lastModifiedBy>
  <cp:revision>574</cp:revision>
  <dcterms:created xsi:type="dcterms:W3CDTF">2021-04-14T12:15:33Z</dcterms:created>
  <dcterms:modified xsi:type="dcterms:W3CDTF">2022-05-24T02:08:45Z</dcterms:modified>
</cp:coreProperties>
</file>